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78" r:id="rId3"/>
    <p:sldId id="285" r:id="rId4"/>
    <p:sldId id="286" r:id="rId5"/>
    <p:sldId id="287" r:id="rId6"/>
    <p:sldId id="288" r:id="rId7"/>
    <p:sldId id="289" r:id="rId8"/>
    <p:sldId id="290" r:id="rId9"/>
    <p:sldId id="291" r:id="rId10"/>
    <p:sldId id="292" r:id="rId11"/>
    <p:sldId id="293" r:id="rId12"/>
    <p:sldId id="294" r:id="rId13"/>
    <p:sldId id="295" r:id="rId14"/>
    <p:sldId id="296" r:id="rId15"/>
    <p:sldId id="297" r:id="rId16"/>
    <p:sldId id="301" r:id="rId17"/>
  </p:sldIdLst>
  <p:sldSz cx="12192000" cy="6858000"/>
  <p:notesSz cx="6858000" cy="9144000"/>
  <p:embeddedFontLst>
    <p:embeddedFont>
      <p:font typeface="29LT Zarid Serif Rg" panose="00000100000000000000" pitchFamily="2" charset="-78"/>
      <p:regular r:id="rId18"/>
    </p:embeddedFont>
    <p:embeddedFont>
      <p:font typeface="Hacen Samra" panose="02000000000000000000" pitchFamily="2" charset="-78"/>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BED"/>
    <a:srgbClr val="2781AB"/>
    <a:srgbClr val="634E85"/>
    <a:srgbClr val="82B135"/>
    <a:srgbClr val="ED7D31"/>
    <a:srgbClr val="0085F2"/>
    <a:srgbClr val="125AC4"/>
    <a:srgbClr val="00307E"/>
    <a:srgbClr val="A5A5A5"/>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CA7D4-6293-08F1-48C7-736E40BCA8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B31D8C-6EA9-0BDB-A994-EF0B7FD12F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0E32F91-67CE-04D8-9C71-DCB96EEF1B64}"/>
              </a:ext>
            </a:extLst>
          </p:cNvPr>
          <p:cNvSpPr>
            <a:spLocks noGrp="1"/>
          </p:cNvSpPr>
          <p:nvPr>
            <p:ph type="dt" sz="half" idx="10"/>
          </p:nvPr>
        </p:nvSpPr>
        <p:spPr/>
        <p:txBody>
          <a:bodyPr/>
          <a:lstStyle/>
          <a:p>
            <a:fld id="{B8BBEFBA-3C3E-4925-A032-0450ACA0EE91}" type="datetimeFigureOut">
              <a:rPr lang="en-US" smtClean="0"/>
              <a:t>4/22/2026</a:t>
            </a:fld>
            <a:endParaRPr lang="en-US"/>
          </a:p>
        </p:txBody>
      </p:sp>
      <p:sp>
        <p:nvSpPr>
          <p:cNvPr id="5" name="Footer Placeholder 4">
            <a:extLst>
              <a:ext uri="{FF2B5EF4-FFF2-40B4-BE49-F238E27FC236}">
                <a16:creationId xmlns:a16="http://schemas.microsoft.com/office/drawing/2014/main" id="{0F93E946-949C-7A23-3142-1CE367381E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B8CB2E-FD3E-A9CE-25B3-9FA4CD829904}"/>
              </a:ext>
            </a:extLst>
          </p:cNvPr>
          <p:cNvSpPr>
            <a:spLocks noGrp="1"/>
          </p:cNvSpPr>
          <p:nvPr>
            <p:ph type="sldNum" sz="quarter" idx="12"/>
          </p:nvPr>
        </p:nvSpPr>
        <p:spPr/>
        <p:txBody>
          <a:bodyPr/>
          <a:lstStyle/>
          <a:p>
            <a:fld id="{3861126A-78FD-4FE5-9899-62776587B719}" type="slidenum">
              <a:rPr lang="en-US" smtClean="0"/>
              <a:t>‹#›</a:t>
            </a:fld>
            <a:endParaRPr lang="en-US"/>
          </a:p>
        </p:txBody>
      </p:sp>
    </p:spTree>
    <p:extLst>
      <p:ext uri="{BB962C8B-B14F-4D97-AF65-F5344CB8AC3E}">
        <p14:creationId xmlns:p14="http://schemas.microsoft.com/office/powerpoint/2010/main" val="50245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FE6D7-3B16-4890-156B-26C6FC60366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A4378D5-2E2E-6A02-A57F-5AEAA7C8E42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185A0E-4862-B668-AACA-A4D66A534E9C}"/>
              </a:ext>
            </a:extLst>
          </p:cNvPr>
          <p:cNvSpPr>
            <a:spLocks noGrp="1"/>
          </p:cNvSpPr>
          <p:nvPr>
            <p:ph type="dt" sz="half" idx="10"/>
          </p:nvPr>
        </p:nvSpPr>
        <p:spPr/>
        <p:txBody>
          <a:bodyPr/>
          <a:lstStyle/>
          <a:p>
            <a:fld id="{B8BBEFBA-3C3E-4925-A032-0450ACA0EE91}" type="datetimeFigureOut">
              <a:rPr lang="en-US" smtClean="0"/>
              <a:t>4/22/2026</a:t>
            </a:fld>
            <a:endParaRPr lang="en-US"/>
          </a:p>
        </p:txBody>
      </p:sp>
      <p:sp>
        <p:nvSpPr>
          <p:cNvPr id="5" name="Footer Placeholder 4">
            <a:extLst>
              <a:ext uri="{FF2B5EF4-FFF2-40B4-BE49-F238E27FC236}">
                <a16:creationId xmlns:a16="http://schemas.microsoft.com/office/drawing/2014/main" id="{9F507D64-D57F-5E11-D20B-01F0C3B220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814E22-38DF-CEFA-C64C-9DAC6DC60071}"/>
              </a:ext>
            </a:extLst>
          </p:cNvPr>
          <p:cNvSpPr>
            <a:spLocks noGrp="1"/>
          </p:cNvSpPr>
          <p:nvPr>
            <p:ph type="sldNum" sz="quarter" idx="12"/>
          </p:nvPr>
        </p:nvSpPr>
        <p:spPr/>
        <p:txBody>
          <a:bodyPr/>
          <a:lstStyle/>
          <a:p>
            <a:fld id="{3861126A-78FD-4FE5-9899-62776587B719}" type="slidenum">
              <a:rPr lang="en-US" smtClean="0"/>
              <a:t>‹#›</a:t>
            </a:fld>
            <a:endParaRPr lang="en-US"/>
          </a:p>
        </p:txBody>
      </p:sp>
    </p:spTree>
    <p:extLst>
      <p:ext uri="{BB962C8B-B14F-4D97-AF65-F5344CB8AC3E}">
        <p14:creationId xmlns:p14="http://schemas.microsoft.com/office/powerpoint/2010/main" val="2210903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DF1D8E-2958-2FE2-FA1A-D6CD99DA89F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49D3B4C-8DF0-71FC-D743-1E21B5E6E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71F326-AA66-7310-016A-9A3BA47369CB}"/>
              </a:ext>
            </a:extLst>
          </p:cNvPr>
          <p:cNvSpPr>
            <a:spLocks noGrp="1"/>
          </p:cNvSpPr>
          <p:nvPr>
            <p:ph type="dt" sz="half" idx="10"/>
          </p:nvPr>
        </p:nvSpPr>
        <p:spPr/>
        <p:txBody>
          <a:bodyPr/>
          <a:lstStyle/>
          <a:p>
            <a:fld id="{B8BBEFBA-3C3E-4925-A032-0450ACA0EE91}" type="datetimeFigureOut">
              <a:rPr lang="en-US" smtClean="0"/>
              <a:t>4/22/2026</a:t>
            </a:fld>
            <a:endParaRPr lang="en-US"/>
          </a:p>
        </p:txBody>
      </p:sp>
      <p:sp>
        <p:nvSpPr>
          <p:cNvPr id="5" name="Footer Placeholder 4">
            <a:extLst>
              <a:ext uri="{FF2B5EF4-FFF2-40B4-BE49-F238E27FC236}">
                <a16:creationId xmlns:a16="http://schemas.microsoft.com/office/drawing/2014/main" id="{1620349A-2281-62FE-C9AB-44ADA6824A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FA39ED-3562-C42F-DD2B-DB02B3F3E317}"/>
              </a:ext>
            </a:extLst>
          </p:cNvPr>
          <p:cNvSpPr>
            <a:spLocks noGrp="1"/>
          </p:cNvSpPr>
          <p:nvPr>
            <p:ph type="sldNum" sz="quarter" idx="12"/>
          </p:nvPr>
        </p:nvSpPr>
        <p:spPr/>
        <p:txBody>
          <a:bodyPr/>
          <a:lstStyle/>
          <a:p>
            <a:fld id="{3861126A-78FD-4FE5-9899-62776587B719}" type="slidenum">
              <a:rPr lang="en-US" smtClean="0"/>
              <a:t>‹#›</a:t>
            </a:fld>
            <a:endParaRPr lang="en-US"/>
          </a:p>
        </p:txBody>
      </p:sp>
    </p:spTree>
    <p:extLst>
      <p:ext uri="{BB962C8B-B14F-4D97-AF65-F5344CB8AC3E}">
        <p14:creationId xmlns:p14="http://schemas.microsoft.com/office/powerpoint/2010/main" val="1930591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F09EC-8F7B-4830-DF56-C5EDDD8F2E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A2DAE5-7B7D-A72D-338E-01116A7B75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C1C380-82C2-307C-B8E4-BEAC2FD3DD4C}"/>
              </a:ext>
            </a:extLst>
          </p:cNvPr>
          <p:cNvSpPr>
            <a:spLocks noGrp="1"/>
          </p:cNvSpPr>
          <p:nvPr>
            <p:ph type="dt" sz="half" idx="10"/>
          </p:nvPr>
        </p:nvSpPr>
        <p:spPr/>
        <p:txBody>
          <a:bodyPr/>
          <a:lstStyle/>
          <a:p>
            <a:fld id="{B8BBEFBA-3C3E-4925-A032-0450ACA0EE91}" type="datetimeFigureOut">
              <a:rPr lang="en-US" smtClean="0"/>
              <a:t>4/22/2026</a:t>
            </a:fld>
            <a:endParaRPr lang="en-US"/>
          </a:p>
        </p:txBody>
      </p:sp>
      <p:sp>
        <p:nvSpPr>
          <p:cNvPr id="5" name="Footer Placeholder 4">
            <a:extLst>
              <a:ext uri="{FF2B5EF4-FFF2-40B4-BE49-F238E27FC236}">
                <a16:creationId xmlns:a16="http://schemas.microsoft.com/office/drawing/2014/main" id="{6359F193-7A5A-275C-7247-4F77011111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663054-1E90-8C10-3163-4447BDA085DC}"/>
              </a:ext>
            </a:extLst>
          </p:cNvPr>
          <p:cNvSpPr>
            <a:spLocks noGrp="1"/>
          </p:cNvSpPr>
          <p:nvPr>
            <p:ph type="sldNum" sz="quarter" idx="12"/>
          </p:nvPr>
        </p:nvSpPr>
        <p:spPr/>
        <p:txBody>
          <a:bodyPr/>
          <a:lstStyle/>
          <a:p>
            <a:fld id="{3861126A-78FD-4FE5-9899-62776587B719}" type="slidenum">
              <a:rPr lang="en-US" smtClean="0"/>
              <a:t>‹#›</a:t>
            </a:fld>
            <a:endParaRPr lang="en-US"/>
          </a:p>
        </p:txBody>
      </p:sp>
    </p:spTree>
    <p:extLst>
      <p:ext uri="{BB962C8B-B14F-4D97-AF65-F5344CB8AC3E}">
        <p14:creationId xmlns:p14="http://schemas.microsoft.com/office/powerpoint/2010/main" val="3188168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0C947-F61A-2D8C-A399-319FE872A1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A07707C-47F3-3B19-9041-AFDF7C2821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4AE1CC-FDA7-82F8-39C4-B2FE98DB15E3}"/>
              </a:ext>
            </a:extLst>
          </p:cNvPr>
          <p:cNvSpPr>
            <a:spLocks noGrp="1"/>
          </p:cNvSpPr>
          <p:nvPr>
            <p:ph type="dt" sz="half" idx="10"/>
          </p:nvPr>
        </p:nvSpPr>
        <p:spPr/>
        <p:txBody>
          <a:bodyPr/>
          <a:lstStyle/>
          <a:p>
            <a:fld id="{B8BBEFBA-3C3E-4925-A032-0450ACA0EE91}" type="datetimeFigureOut">
              <a:rPr lang="en-US" smtClean="0"/>
              <a:t>4/22/2026</a:t>
            </a:fld>
            <a:endParaRPr lang="en-US"/>
          </a:p>
        </p:txBody>
      </p:sp>
      <p:sp>
        <p:nvSpPr>
          <p:cNvPr id="5" name="Footer Placeholder 4">
            <a:extLst>
              <a:ext uri="{FF2B5EF4-FFF2-40B4-BE49-F238E27FC236}">
                <a16:creationId xmlns:a16="http://schemas.microsoft.com/office/drawing/2014/main" id="{6CE3D2DA-8547-D823-0AD4-23CD2A0EF5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FB7CDE-5A05-2558-9162-370725D75006}"/>
              </a:ext>
            </a:extLst>
          </p:cNvPr>
          <p:cNvSpPr>
            <a:spLocks noGrp="1"/>
          </p:cNvSpPr>
          <p:nvPr>
            <p:ph type="sldNum" sz="quarter" idx="12"/>
          </p:nvPr>
        </p:nvSpPr>
        <p:spPr/>
        <p:txBody>
          <a:bodyPr/>
          <a:lstStyle/>
          <a:p>
            <a:fld id="{3861126A-78FD-4FE5-9899-62776587B719}" type="slidenum">
              <a:rPr lang="en-US" smtClean="0"/>
              <a:t>‹#›</a:t>
            </a:fld>
            <a:endParaRPr lang="en-US"/>
          </a:p>
        </p:txBody>
      </p:sp>
    </p:spTree>
    <p:extLst>
      <p:ext uri="{BB962C8B-B14F-4D97-AF65-F5344CB8AC3E}">
        <p14:creationId xmlns:p14="http://schemas.microsoft.com/office/powerpoint/2010/main" val="2842740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65FF8-B7E6-F5E9-5905-245F5F5165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14BF5F-93D7-9D23-4AD6-A8589E5016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98C7855-740F-9DE6-95D1-008A288EC8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30A61AE-C12C-CDD0-9720-EFD2B1FBA943}"/>
              </a:ext>
            </a:extLst>
          </p:cNvPr>
          <p:cNvSpPr>
            <a:spLocks noGrp="1"/>
          </p:cNvSpPr>
          <p:nvPr>
            <p:ph type="dt" sz="half" idx="10"/>
          </p:nvPr>
        </p:nvSpPr>
        <p:spPr/>
        <p:txBody>
          <a:bodyPr/>
          <a:lstStyle/>
          <a:p>
            <a:fld id="{B8BBEFBA-3C3E-4925-A032-0450ACA0EE91}" type="datetimeFigureOut">
              <a:rPr lang="en-US" smtClean="0"/>
              <a:t>4/22/2026</a:t>
            </a:fld>
            <a:endParaRPr lang="en-US"/>
          </a:p>
        </p:txBody>
      </p:sp>
      <p:sp>
        <p:nvSpPr>
          <p:cNvPr id="6" name="Footer Placeholder 5">
            <a:extLst>
              <a:ext uri="{FF2B5EF4-FFF2-40B4-BE49-F238E27FC236}">
                <a16:creationId xmlns:a16="http://schemas.microsoft.com/office/drawing/2014/main" id="{E0387630-BD5D-CFA4-DB32-82C0603B32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E06D90-846F-B9CE-41FA-EE4C7ED6CB2F}"/>
              </a:ext>
            </a:extLst>
          </p:cNvPr>
          <p:cNvSpPr>
            <a:spLocks noGrp="1"/>
          </p:cNvSpPr>
          <p:nvPr>
            <p:ph type="sldNum" sz="quarter" idx="12"/>
          </p:nvPr>
        </p:nvSpPr>
        <p:spPr/>
        <p:txBody>
          <a:bodyPr/>
          <a:lstStyle/>
          <a:p>
            <a:fld id="{3861126A-78FD-4FE5-9899-62776587B719}" type="slidenum">
              <a:rPr lang="en-US" smtClean="0"/>
              <a:t>‹#›</a:t>
            </a:fld>
            <a:endParaRPr lang="en-US"/>
          </a:p>
        </p:txBody>
      </p:sp>
    </p:spTree>
    <p:extLst>
      <p:ext uri="{BB962C8B-B14F-4D97-AF65-F5344CB8AC3E}">
        <p14:creationId xmlns:p14="http://schemas.microsoft.com/office/powerpoint/2010/main" val="888595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4AAFC-FD44-01B3-1F5E-17ECD753DC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54F56EE-14B9-6F06-54DA-17702A7348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9FAFCB-B337-E102-FA0A-8BECB92F90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E09DC0-07FA-3A52-56FA-24B7BF5951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EE6404-F308-45FB-423A-3F14CFB3081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F83A7A-59F2-A532-8381-05632A41E7A2}"/>
              </a:ext>
            </a:extLst>
          </p:cNvPr>
          <p:cNvSpPr>
            <a:spLocks noGrp="1"/>
          </p:cNvSpPr>
          <p:nvPr>
            <p:ph type="dt" sz="half" idx="10"/>
          </p:nvPr>
        </p:nvSpPr>
        <p:spPr/>
        <p:txBody>
          <a:bodyPr/>
          <a:lstStyle/>
          <a:p>
            <a:fld id="{B8BBEFBA-3C3E-4925-A032-0450ACA0EE91}" type="datetimeFigureOut">
              <a:rPr lang="en-US" smtClean="0"/>
              <a:t>4/22/2026</a:t>
            </a:fld>
            <a:endParaRPr lang="en-US"/>
          </a:p>
        </p:txBody>
      </p:sp>
      <p:sp>
        <p:nvSpPr>
          <p:cNvPr id="8" name="Footer Placeholder 7">
            <a:extLst>
              <a:ext uri="{FF2B5EF4-FFF2-40B4-BE49-F238E27FC236}">
                <a16:creationId xmlns:a16="http://schemas.microsoft.com/office/drawing/2014/main" id="{5070B235-257B-44E9-9393-635F20E1F7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D645B55-9AA1-6F9A-1696-73D17F2167D9}"/>
              </a:ext>
            </a:extLst>
          </p:cNvPr>
          <p:cNvSpPr>
            <a:spLocks noGrp="1"/>
          </p:cNvSpPr>
          <p:nvPr>
            <p:ph type="sldNum" sz="quarter" idx="12"/>
          </p:nvPr>
        </p:nvSpPr>
        <p:spPr/>
        <p:txBody>
          <a:bodyPr/>
          <a:lstStyle/>
          <a:p>
            <a:fld id="{3861126A-78FD-4FE5-9899-62776587B719}" type="slidenum">
              <a:rPr lang="en-US" smtClean="0"/>
              <a:t>‹#›</a:t>
            </a:fld>
            <a:endParaRPr lang="en-US"/>
          </a:p>
        </p:txBody>
      </p:sp>
    </p:spTree>
    <p:extLst>
      <p:ext uri="{BB962C8B-B14F-4D97-AF65-F5344CB8AC3E}">
        <p14:creationId xmlns:p14="http://schemas.microsoft.com/office/powerpoint/2010/main" val="2150592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054BE-CB85-E2BD-610C-4F71CCEF80A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73F7CB-A385-679D-D90F-AEF5089F4B04}"/>
              </a:ext>
            </a:extLst>
          </p:cNvPr>
          <p:cNvSpPr>
            <a:spLocks noGrp="1"/>
          </p:cNvSpPr>
          <p:nvPr>
            <p:ph type="dt" sz="half" idx="10"/>
          </p:nvPr>
        </p:nvSpPr>
        <p:spPr/>
        <p:txBody>
          <a:bodyPr/>
          <a:lstStyle/>
          <a:p>
            <a:fld id="{B8BBEFBA-3C3E-4925-A032-0450ACA0EE91}" type="datetimeFigureOut">
              <a:rPr lang="en-US" smtClean="0"/>
              <a:t>4/22/2026</a:t>
            </a:fld>
            <a:endParaRPr lang="en-US"/>
          </a:p>
        </p:txBody>
      </p:sp>
      <p:sp>
        <p:nvSpPr>
          <p:cNvPr id="4" name="Footer Placeholder 3">
            <a:extLst>
              <a:ext uri="{FF2B5EF4-FFF2-40B4-BE49-F238E27FC236}">
                <a16:creationId xmlns:a16="http://schemas.microsoft.com/office/drawing/2014/main" id="{71AD2D34-77C0-1600-8B83-77A09AF146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A35D33-3DFA-7FDE-FBF3-136A8DF67502}"/>
              </a:ext>
            </a:extLst>
          </p:cNvPr>
          <p:cNvSpPr>
            <a:spLocks noGrp="1"/>
          </p:cNvSpPr>
          <p:nvPr>
            <p:ph type="sldNum" sz="quarter" idx="12"/>
          </p:nvPr>
        </p:nvSpPr>
        <p:spPr/>
        <p:txBody>
          <a:bodyPr/>
          <a:lstStyle/>
          <a:p>
            <a:fld id="{3861126A-78FD-4FE5-9899-62776587B719}" type="slidenum">
              <a:rPr lang="en-US" smtClean="0"/>
              <a:t>‹#›</a:t>
            </a:fld>
            <a:endParaRPr lang="en-US"/>
          </a:p>
        </p:txBody>
      </p:sp>
    </p:spTree>
    <p:extLst>
      <p:ext uri="{BB962C8B-B14F-4D97-AF65-F5344CB8AC3E}">
        <p14:creationId xmlns:p14="http://schemas.microsoft.com/office/powerpoint/2010/main" val="4077713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2275FF-CDBC-9CEB-1E47-33352AB8590F}"/>
              </a:ext>
            </a:extLst>
          </p:cNvPr>
          <p:cNvSpPr>
            <a:spLocks noGrp="1"/>
          </p:cNvSpPr>
          <p:nvPr>
            <p:ph type="dt" sz="half" idx="10"/>
          </p:nvPr>
        </p:nvSpPr>
        <p:spPr/>
        <p:txBody>
          <a:bodyPr/>
          <a:lstStyle/>
          <a:p>
            <a:fld id="{B8BBEFBA-3C3E-4925-A032-0450ACA0EE91}" type="datetimeFigureOut">
              <a:rPr lang="en-US" smtClean="0"/>
              <a:t>4/22/2026</a:t>
            </a:fld>
            <a:endParaRPr lang="en-US"/>
          </a:p>
        </p:txBody>
      </p:sp>
      <p:sp>
        <p:nvSpPr>
          <p:cNvPr id="3" name="Footer Placeholder 2">
            <a:extLst>
              <a:ext uri="{FF2B5EF4-FFF2-40B4-BE49-F238E27FC236}">
                <a16:creationId xmlns:a16="http://schemas.microsoft.com/office/drawing/2014/main" id="{61C24CA6-6225-902A-02FD-23DF8E0D47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E60F1B3-103A-D4CA-37E9-B506FA9D08BB}"/>
              </a:ext>
            </a:extLst>
          </p:cNvPr>
          <p:cNvSpPr>
            <a:spLocks noGrp="1"/>
          </p:cNvSpPr>
          <p:nvPr>
            <p:ph type="sldNum" sz="quarter" idx="12"/>
          </p:nvPr>
        </p:nvSpPr>
        <p:spPr/>
        <p:txBody>
          <a:bodyPr/>
          <a:lstStyle/>
          <a:p>
            <a:fld id="{3861126A-78FD-4FE5-9899-62776587B719}" type="slidenum">
              <a:rPr lang="en-US" smtClean="0"/>
              <a:t>‹#›</a:t>
            </a:fld>
            <a:endParaRPr lang="en-US"/>
          </a:p>
        </p:txBody>
      </p:sp>
    </p:spTree>
    <p:extLst>
      <p:ext uri="{BB962C8B-B14F-4D97-AF65-F5344CB8AC3E}">
        <p14:creationId xmlns:p14="http://schemas.microsoft.com/office/powerpoint/2010/main" val="3181651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AF10A-97BE-9E39-ED35-8A3A564A2E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AB7AF4B-7DD5-EC91-5487-C5FDBED953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1A00163-7D33-07AC-E5ED-5276386108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7949C5-656A-84D0-AF66-0B6C1E237450}"/>
              </a:ext>
            </a:extLst>
          </p:cNvPr>
          <p:cNvSpPr>
            <a:spLocks noGrp="1"/>
          </p:cNvSpPr>
          <p:nvPr>
            <p:ph type="dt" sz="half" idx="10"/>
          </p:nvPr>
        </p:nvSpPr>
        <p:spPr/>
        <p:txBody>
          <a:bodyPr/>
          <a:lstStyle/>
          <a:p>
            <a:fld id="{B8BBEFBA-3C3E-4925-A032-0450ACA0EE91}" type="datetimeFigureOut">
              <a:rPr lang="en-US" smtClean="0"/>
              <a:t>4/22/2026</a:t>
            </a:fld>
            <a:endParaRPr lang="en-US"/>
          </a:p>
        </p:txBody>
      </p:sp>
      <p:sp>
        <p:nvSpPr>
          <p:cNvPr id="6" name="Footer Placeholder 5">
            <a:extLst>
              <a:ext uri="{FF2B5EF4-FFF2-40B4-BE49-F238E27FC236}">
                <a16:creationId xmlns:a16="http://schemas.microsoft.com/office/drawing/2014/main" id="{D7752FF8-BC9C-04AD-EEF1-009E4587AF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EF2D06-AFE0-37C7-63EE-42F13A2D0156}"/>
              </a:ext>
            </a:extLst>
          </p:cNvPr>
          <p:cNvSpPr>
            <a:spLocks noGrp="1"/>
          </p:cNvSpPr>
          <p:nvPr>
            <p:ph type="sldNum" sz="quarter" idx="12"/>
          </p:nvPr>
        </p:nvSpPr>
        <p:spPr/>
        <p:txBody>
          <a:bodyPr/>
          <a:lstStyle/>
          <a:p>
            <a:fld id="{3861126A-78FD-4FE5-9899-62776587B719}" type="slidenum">
              <a:rPr lang="en-US" smtClean="0"/>
              <a:t>‹#›</a:t>
            </a:fld>
            <a:endParaRPr lang="en-US"/>
          </a:p>
        </p:txBody>
      </p:sp>
    </p:spTree>
    <p:extLst>
      <p:ext uri="{BB962C8B-B14F-4D97-AF65-F5344CB8AC3E}">
        <p14:creationId xmlns:p14="http://schemas.microsoft.com/office/powerpoint/2010/main" val="3636635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7AA0B-4331-A0C8-B6D4-2E1B328034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B0911B-8A11-7EDE-99FF-31F394AEE6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6C6046-8F09-B0A7-2C11-684B4612C0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197AE5-D20E-CA2D-48F1-473B4A302EBC}"/>
              </a:ext>
            </a:extLst>
          </p:cNvPr>
          <p:cNvSpPr>
            <a:spLocks noGrp="1"/>
          </p:cNvSpPr>
          <p:nvPr>
            <p:ph type="dt" sz="half" idx="10"/>
          </p:nvPr>
        </p:nvSpPr>
        <p:spPr/>
        <p:txBody>
          <a:bodyPr/>
          <a:lstStyle/>
          <a:p>
            <a:fld id="{B8BBEFBA-3C3E-4925-A032-0450ACA0EE91}" type="datetimeFigureOut">
              <a:rPr lang="en-US" smtClean="0"/>
              <a:t>4/22/2026</a:t>
            </a:fld>
            <a:endParaRPr lang="en-US"/>
          </a:p>
        </p:txBody>
      </p:sp>
      <p:sp>
        <p:nvSpPr>
          <p:cNvPr id="6" name="Footer Placeholder 5">
            <a:extLst>
              <a:ext uri="{FF2B5EF4-FFF2-40B4-BE49-F238E27FC236}">
                <a16:creationId xmlns:a16="http://schemas.microsoft.com/office/drawing/2014/main" id="{28A8E113-02CD-359E-44E5-916B579402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F48E7D-B18B-A064-1AD2-C9544A6DD5BF}"/>
              </a:ext>
            </a:extLst>
          </p:cNvPr>
          <p:cNvSpPr>
            <a:spLocks noGrp="1"/>
          </p:cNvSpPr>
          <p:nvPr>
            <p:ph type="sldNum" sz="quarter" idx="12"/>
          </p:nvPr>
        </p:nvSpPr>
        <p:spPr/>
        <p:txBody>
          <a:bodyPr/>
          <a:lstStyle/>
          <a:p>
            <a:fld id="{3861126A-78FD-4FE5-9899-62776587B719}" type="slidenum">
              <a:rPr lang="en-US" smtClean="0"/>
              <a:t>‹#›</a:t>
            </a:fld>
            <a:endParaRPr lang="en-US"/>
          </a:p>
        </p:txBody>
      </p:sp>
    </p:spTree>
    <p:extLst>
      <p:ext uri="{BB962C8B-B14F-4D97-AF65-F5344CB8AC3E}">
        <p14:creationId xmlns:p14="http://schemas.microsoft.com/office/powerpoint/2010/main" val="3583150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7374C8-46F5-EB74-C62F-FE9EB010AE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C8C3328-E5F6-7B34-E21B-12E6176D67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14A118-4F88-674C-CB27-18FF40E545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BBEFBA-3C3E-4925-A032-0450ACA0EE91}" type="datetimeFigureOut">
              <a:rPr lang="en-US" smtClean="0"/>
              <a:t>4/22/2026</a:t>
            </a:fld>
            <a:endParaRPr lang="en-US"/>
          </a:p>
        </p:txBody>
      </p:sp>
      <p:sp>
        <p:nvSpPr>
          <p:cNvPr id="5" name="Footer Placeholder 4">
            <a:extLst>
              <a:ext uri="{FF2B5EF4-FFF2-40B4-BE49-F238E27FC236}">
                <a16:creationId xmlns:a16="http://schemas.microsoft.com/office/drawing/2014/main" id="{F92AC23A-AE9B-21B7-324A-CC50A1A53F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396FA2C-C291-DA2B-26E6-B821D17039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61126A-78FD-4FE5-9899-62776587B719}" type="slidenum">
              <a:rPr lang="en-US" smtClean="0"/>
              <a:t>‹#›</a:t>
            </a:fld>
            <a:endParaRPr lang="en-US"/>
          </a:p>
        </p:txBody>
      </p:sp>
    </p:spTree>
    <p:extLst>
      <p:ext uri="{BB962C8B-B14F-4D97-AF65-F5344CB8AC3E}">
        <p14:creationId xmlns:p14="http://schemas.microsoft.com/office/powerpoint/2010/main" val="3356717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sv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80F94A-347D-BB0C-6CE3-B932E51089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5900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D1662-461C-6086-CADB-A437E33E1C8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46BA3CE-3D8D-2EF3-78BC-5E5256C203FE}"/>
              </a:ext>
            </a:extLst>
          </p:cNvPr>
          <p:cNvSpPr txBox="1"/>
          <p:nvPr/>
        </p:nvSpPr>
        <p:spPr>
          <a:xfrm>
            <a:off x="646545" y="496669"/>
            <a:ext cx="11037455" cy="523220"/>
          </a:xfrm>
          <a:prstGeom prst="rect">
            <a:avLst/>
          </a:prstGeom>
          <a:noFill/>
        </p:spPr>
        <p:txBody>
          <a:bodyPr wrap="square">
            <a:spAutoFit/>
          </a:bodyPr>
          <a:lstStyle/>
          <a:p>
            <a:pPr marL="0" marR="0" algn="r" rtl="1">
              <a:buNone/>
            </a:pPr>
            <a:r>
              <a:rPr lang="ar-SA" sz="2800" dirty="0">
                <a:effectLst/>
                <a:latin typeface="Hacen Samra" panose="02000000000000000000" pitchFamily="2" charset="-78"/>
                <a:ea typeface="Arial" panose="020B0604020202020204" pitchFamily="34" charset="0"/>
                <a:cs typeface="Hacen Samra" panose="02000000000000000000" pitchFamily="2" charset="-78"/>
              </a:rPr>
              <a:t>خامساً</a:t>
            </a:r>
            <a:r>
              <a:rPr lang="ar-EG" sz="2800" dirty="0">
                <a:effectLst/>
                <a:latin typeface="Hacen Samra" panose="02000000000000000000" pitchFamily="2" charset="-78"/>
                <a:ea typeface="Arial" panose="020B0604020202020204" pitchFamily="34" charset="0"/>
                <a:cs typeface="Hacen Samra" panose="02000000000000000000" pitchFamily="2" charset="-78"/>
              </a:rPr>
              <a:t> </a:t>
            </a:r>
            <a:r>
              <a:rPr lang="ar-SA" sz="2800" dirty="0">
                <a:effectLst/>
                <a:latin typeface="Hacen Samra" panose="02000000000000000000" pitchFamily="2" charset="-78"/>
                <a:ea typeface="Arial" panose="020B0604020202020204" pitchFamily="34" charset="0"/>
                <a:cs typeface="Hacen Samra" panose="02000000000000000000" pitchFamily="2" charset="-78"/>
              </a:rPr>
              <a:t>: التأثيرات التعليمية والأكاديمية</a:t>
            </a:r>
            <a:endParaRPr lang="en-US" sz="2000" dirty="0">
              <a:effectLst/>
              <a:latin typeface="Hacen Samra" panose="02000000000000000000" pitchFamily="2" charset="-78"/>
              <a:ea typeface="Arial" panose="020B0604020202020204" pitchFamily="34" charset="0"/>
              <a:cs typeface="Hacen Samra" panose="02000000000000000000" pitchFamily="2" charset="-78"/>
            </a:endParaRPr>
          </a:p>
        </p:txBody>
      </p:sp>
      <p:grpSp>
        <p:nvGrpSpPr>
          <p:cNvPr id="95" name="Group 94">
            <a:extLst>
              <a:ext uri="{FF2B5EF4-FFF2-40B4-BE49-F238E27FC236}">
                <a16:creationId xmlns:a16="http://schemas.microsoft.com/office/drawing/2014/main" id="{1A0252B1-3462-EB80-BE5E-EEDDA96846F7}"/>
              </a:ext>
            </a:extLst>
          </p:cNvPr>
          <p:cNvGrpSpPr/>
          <p:nvPr/>
        </p:nvGrpSpPr>
        <p:grpSpPr>
          <a:xfrm>
            <a:off x="569355" y="1607831"/>
            <a:ext cx="11053289" cy="4591244"/>
            <a:chOff x="646544" y="1367685"/>
            <a:chExt cx="11053289" cy="4591244"/>
          </a:xfrm>
        </p:grpSpPr>
        <p:sp>
          <p:nvSpPr>
            <p:cNvPr id="49" name="TextBox 48">
              <a:extLst>
                <a:ext uri="{FF2B5EF4-FFF2-40B4-BE49-F238E27FC236}">
                  <a16:creationId xmlns:a16="http://schemas.microsoft.com/office/drawing/2014/main" id="{B39E85D6-B16B-8E7C-9162-1FCA2D1C2AC3}"/>
                </a:ext>
              </a:extLst>
            </p:cNvPr>
            <p:cNvSpPr txBox="1"/>
            <p:nvPr/>
          </p:nvSpPr>
          <p:spPr>
            <a:xfrm>
              <a:off x="718599" y="1367685"/>
              <a:ext cx="4500551" cy="1631216"/>
            </a:xfrm>
            <a:prstGeom prst="rect">
              <a:avLst/>
            </a:prstGeom>
            <a:noFill/>
          </p:spPr>
          <p:txBody>
            <a:bodyPr wrap="square" lIns="0" rIns="0" rtlCol="0" anchor="ctr">
              <a:spAutoFit/>
            </a:bodyPr>
            <a:lstStyle/>
            <a:p>
              <a:pPr marR="0" algn="justLow" rtl="1"/>
              <a:r>
                <a:rPr lang="ar-SA" sz="2000" b="1" dirty="0">
                  <a:latin typeface="29LT Zarid Serif Rg" panose="00000100000000000000" pitchFamily="2" charset="-78"/>
                  <a:ea typeface="Arial" panose="020B0604020202020204" pitchFamily="34" charset="0"/>
                  <a:cs typeface="29LT Zarid Serif Rg" panose="00000100000000000000" pitchFamily="2" charset="-78"/>
                </a:rPr>
                <a:t>تشير العديد من الدراسات إلى وجود علاقة وثيقة بين الإفراط في اللعب وبين إنخفاض مستوى الأداء الأكاديمي لدى الطلاب. فمع أزدياد الوقت الذي يقضيه الطالب في ممارسة الألعاب، يتراجع اهتمامه بالمهام الدراسية، مما يؤدي إلى إهمال الواجبات المدرسية وضعف التحصيل العلمي.</a:t>
              </a:r>
            </a:p>
          </p:txBody>
        </p:sp>
        <p:sp>
          <p:nvSpPr>
            <p:cNvPr id="51" name="TextBox 50">
              <a:extLst>
                <a:ext uri="{FF2B5EF4-FFF2-40B4-BE49-F238E27FC236}">
                  <a16:creationId xmlns:a16="http://schemas.microsoft.com/office/drawing/2014/main" id="{7976692B-607F-3693-D1EC-D07B8E4785A8}"/>
                </a:ext>
              </a:extLst>
            </p:cNvPr>
            <p:cNvSpPr txBox="1"/>
            <p:nvPr/>
          </p:nvSpPr>
          <p:spPr>
            <a:xfrm>
              <a:off x="646544" y="4635490"/>
              <a:ext cx="4568275" cy="1323439"/>
            </a:xfrm>
            <a:prstGeom prst="rect">
              <a:avLst/>
            </a:prstGeom>
            <a:noFill/>
          </p:spPr>
          <p:txBody>
            <a:bodyPr wrap="square" lIns="0" rIns="0" rtlCol="0" anchor="ctr">
              <a:spAutoFit/>
            </a:bodyPr>
            <a:lstStyle/>
            <a:p>
              <a:pPr marR="0" algn="justLow" rtl="1"/>
              <a:r>
                <a:rPr lang="ar-SA" sz="2000" b="1" dirty="0">
                  <a:latin typeface="29LT Zarid Serif Rg" panose="00000100000000000000" pitchFamily="2" charset="-78"/>
                  <a:ea typeface="Arial" panose="020B0604020202020204" pitchFamily="34" charset="0"/>
                  <a:cs typeface="29LT Zarid Serif Rg" panose="00000100000000000000" pitchFamily="2" charset="-78"/>
                </a:rPr>
                <a:t>نسبة 38% من الطلاب يعانون من إهمال واضح في أداء واجباتهم المدرسية والأسرية نتيجة الانشغال بالألعا</a:t>
              </a:r>
              <a:r>
                <a:rPr lang="ar-EG" sz="2000" b="1" dirty="0">
                  <a:latin typeface="29LT Zarid Serif Rg" panose="00000100000000000000" pitchFamily="2" charset="-78"/>
                  <a:ea typeface="Arial" panose="020B0604020202020204" pitchFamily="34" charset="0"/>
                  <a:cs typeface="29LT Zarid Serif Rg" panose="00000100000000000000" pitchFamily="2" charset="-78"/>
                </a:rPr>
                <a:t>ب </a:t>
              </a:r>
              <a:r>
                <a:rPr lang="ar-SA" sz="2000" b="1" dirty="0">
                  <a:latin typeface="29LT Zarid Serif Rg" panose="00000100000000000000" pitchFamily="2" charset="-78"/>
                  <a:ea typeface="Arial" panose="020B0604020202020204" pitchFamily="34" charset="0"/>
                  <a:cs typeface="29LT Zarid Serif Rg" panose="00000100000000000000" pitchFamily="2" charset="-78"/>
                </a:rPr>
                <a:t>، يعاني حوالي 26.1% من الطلاب من تشتت الانتباه وضعف التركيز، مما يؤثر بشكل مباشر على قدرتهم على الفهم والإستيعاب.</a:t>
              </a:r>
            </a:p>
          </p:txBody>
        </p:sp>
        <p:sp>
          <p:nvSpPr>
            <p:cNvPr id="52" name="TextBox 51">
              <a:extLst>
                <a:ext uri="{FF2B5EF4-FFF2-40B4-BE49-F238E27FC236}">
                  <a16:creationId xmlns:a16="http://schemas.microsoft.com/office/drawing/2014/main" id="{37C299D5-134C-5D5D-CB9C-46D07989FA74}"/>
                </a:ext>
              </a:extLst>
            </p:cNvPr>
            <p:cNvSpPr txBox="1"/>
            <p:nvPr/>
          </p:nvSpPr>
          <p:spPr>
            <a:xfrm>
              <a:off x="6972852" y="3210900"/>
              <a:ext cx="4726981" cy="1015663"/>
            </a:xfrm>
            <a:prstGeom prst="rect">
              <a:avLst/>
            </a:prstGeom>
            <a:noFill/>
          </p:spPr>
          <p:txBody>
            <a:bodyPr wrap="square" lIns="0" rIns="0" rtlCol="0" anchor="ctr">
              <a:spAutoFit/>
            </a:bodyPr>
            <a:lstStyle/>
            <a:p>
              <a:pPr marR="0" algn="justLow" rtl="1"/>
              <a:r>
                <a:rPr lang="ar-SA" sz="2000" b="1" dirty="0">
                  <a:latin typeface="29LT Zarid Serif Rg" panose="00000100000000000000" pitchFamily="2" charset="-78"/>
                  <a:ea typeface="Arial" panose="020B0604020202020204" pitchFamily="34" charset="0"/>
                  <a:cs typeface="29LT Zarid Serif Rg" panose="00000100000000000000" pitchFamily="2" charset="-78"/>
                </a:rPr>
                <a:t>توضح البيانات أن أكثر من نصف الطلاب تقريبًا (51.1%) قد يتركون المذاكرة من أجل اللعب، وهو مؤشر خطير  يعكس مدى تأثير الألعاب الإلكترونية على أولويات الطلاب. </a:t>
              </a:r>
            </a:p>
          </p:txBody>
        </p:sp>
        <p:pic>
          <p:nvPicPr>
            <p:cNvPr id="54" name="Graphic 53" descr="Bullseye with solid fill">
              <a:extLst>
                <a:ext uri="{FF2B5EF4-FFF2-40B4-BE49-F238E27FC236}">
                  <a16:creationId xmlns:a16="http://schemas.microsoft.com/office/drawing/2014/main" id="{B61FFC8A-5E22-806A-490F-44CD9FA426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237963" y="1811490"/>
              <a:ext cx="548640" cy="548640"/>
            </a:xfrm>
            <a:prstGeom prst="rect">
              <a:avLst/>
            </a:prstGeom>
          </p:spPr>
        </p:pic>
        <p:pic>
          <p:nvPicPr>
            <p:cNvPr id="56" name="Graphic 55" descr="Tools with solid fill">
              <a:extLst>
                <a:ext uri="{FF2B5EF4-FFF2-40B4-BE49-F238E27FC236}">
                  <a16:creationId xmlns:a16="http://schemas.microsoft.com/office/drawing/2014/main" id="{5F446BC4-147F-271B-8CB3-40535FD1BA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237963" y="5025452"/>
              <a:ext cx="548640" cy="548640"/>
            </a:xfrm>
            <a:prstGeom prst="rect">
              <a:avLst/>
            </a:prstGeom>
          </p:spPr>
        </p:pic>
        <p:pic>
          <p:nvPicPr>
            <p:cNvPr id="57" name="Graphic 56" descr="Daily calendar with solid fill">
              <a:extLst>
                <a:ext uri="{FF2B5EF4-FFF2-40B4-BE49-F238E27FC236}">
                  <a16:creationId xmlns:a16="http://schemas.microsoft.com/office/drawing/2014/main" id="{B4D6372B-DBC2-1F9F-8F72-495788E7A28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05398" y="3444412"/>
              <a:ext cx="548640" cy="548640"/>
            </a:xfrm>
            <a:prstGeom prst="rect">
              <a:avLst/>
            </a:prstGeom>
          </p:spPr>
        </p:pic>
        <p:grpSp>
          <p:nvGrpSpPr>
            <p:cNvPr id="66" name="Group 65">
              <a:extLst>
                <a:ext uri="{FF2B5EF4-FFF2-40B4-BE49-F238E27FC236}">
                  <a16:creationId xmlns:a16="http://schemas.microsoft.com/office/drawing/2014/main" id="{6FD09B81-CFDE-0662-1360-2A390367C12D}"/>
                </a:ext>
              </a:extLst>
            </p:cNvPr>
            <p:cNvGrpSpPr/>
            <p:nvPr/>
          </p:nvGrpSpPr>
          <p:grpSpPr>
            <a:xfrm>
              <a:off x="5463290" y="4736248"/>
              <a:ext cx="3604440" cy="1075702"/>
              <a:chOff x="5463290" y="3027513"/>
              <a:chExt cx="3604440" cy="1075702"/>
            </a:xfrm>
          </p:grpSpPr>
          <p:sp>
            <p:nvSpPr>
              <p:cNvPr id="67" name="Rectangle: Rounded Corners 66">
                <a:extLst>
                  <a:ext uri="{FF2B5EF4-FFF2-40B4-BE49-F238E27FC236}">
                    <a16:creationId xmlns:a16="http://schemas.microsoft.com/office/drawing/2014/main" id="{9CA3426F-E630-631B-AF56-1784CEE2A674}"/>
                  </a:ext>
                </a:extLst>
              </p:cNvPr>
              <p:cNvSpPr/>
              <p:nvPr/>
            </p:nvSpPr>
            <p:spPr>
              <a:xfrm>
                <a:off x="5463290" y="3428213"/>
                <a:ext cx="312672" cy="512822"/>
              </a:xfrm>
              <a:prstGeom prst="roundRect">
                <a:avLst>
                  <a:gd name="adj" fmla="val 35980"/>
                </a:avLst>
              </a:prstGeom>
              <a:solidFill>
                <a:srgbClr val="6EA56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68" name="Rectangle: Rounded Corners 67">
                <a:extLst>
                  <a:ext uri="{FF2B5EF4-FFF2-40B4-BE49-F238E27FC236}">
                    <a16:creationId xmlns:a16="http://schemas.microsoft.com/office/drawing/2014/main" id="{BF6FE135-C195-79B5-E5DD-6D238CFF7358}"/>
                  </a:ext>
                </a:extLst>
              </p:cNvPr>
              <p:cNvSpPr/>
              <p:nvPr/>
            </p:nvSpPr>
            <p:spPr>
              <a:xfrm>
                <a:off x="5470263" y="3753861"/>
                <a:ext cx="611398" cy="187174"/>
              </a:xfrm>
              <a:prstGeom prst="roundRect">
                <a:avLst>
                  <a:gd name="adj" fmla="val 50000"/>
                </a:avLst>
              </a:prstGeom>
              <a:solidFill>
                <a:srgbClr val="6EA56C">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69" name="Notched Right Arrow 69">
                <a:extLst>
                  <a:ext uri="{FF2B5EF4-FFF2-40B4-BE49-F238E27FC236}">
                    <a16:creationId xmlns:a16="http://schemas.microsoft.com/office/drawing/2014/main" id="{8ED7FFA3-EBCF-0243-818A-9AA2329B6A05}"/>
                  </a:ext>
                </a:extLst>
              </p:cNvPr>
              <p:cNvSpPr/>
              <p:nvPr/>
            </p:nvSpPr>
            <p:spPr>
              <a:xfrm rot="16200000">
                <a:off x="5555985" y="3444016"/>
                <a:ext cx="1075702" cy="242695"/>
              </a:xfrm>
              <a:prstGeom prst="notchedRightArrow">
                <a:avLst>
                  <a:gd name="adj1" fmla="val 100000"/>
                  <a:gd name="adj2" fmla="val 74138"/>
                </a:avLst>
              </a:prstGeom>
              <a:gradFill flip="none" rotWithShape="1">
                <a:gsLst>
                  <a:gs pos="0">
                    <a:srgbClr val="6EA56C">
                      <a:lumMod val="75000"/>
                    </a:srgbClr>
                  </a:gs>
                  <a:gs pos="100000">
                    <a:srgbClr val="6EA56C"/>
                  </a:gs>
                </a:gsLst>
                <a:lin ang="10800000" scaled="1"/>
                <a:tileRect/>
              </a:gradFill>
              <a:ln w="12700" cap="flat" cmpd="sng" algn="ctr">
                <a:noFill/>
                <a:prstDash val="solid"/>
                <a:miter lim="800000"/>
              </a:ln>
              <a:effectLst/>
            </p:spPr>
            <p:txBody>
              <a:bodyPr rot="0" spcFirstLastPara="0" vertOverflow="overflow" horzOverflow="overflow" vert="horz" wrap="square" lIns="91440" tIns="45720" rIns="274320" bIns="45720" numCol="1" spcCol="0" rtlCol="0" fromWordArt="0" anchor="ctr" anchorCtr="0" forceAA="0" compatLnSpc="1">
                <a:prstTxWarp prst="textNoShape">
                  <a:avLst/>
                </a:prstTxWarp>
                <a:noAutofit/>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08EC5218-24E4-A990-BD3B-327B960BEC8C}"/>
                  </a:ext>
                </a:extLst>
              </p:cNvPr>
              <p:cNvSpPr/>
              <p:nvPr/>
            </p:nvSpPr>
            <p:spPr>
              <a:xfrm rot="16200000">
                <a:off x="5931012" y="3511251"/>
                <a:ext cx="325648" cy="242695"/>
              </a:xfrm>
              <a:custGeom>
                <a:avLst/>
                <a:gdLst>
                  <a:gd name="connsiteX0" fmla="*/ 325648 w 325648"/>
                  <a:gd name="connsiteY0" fmla="*/ 0 h 242695"/>
                  <a:gd name="connsiteX1" fmla="*/ 325648 w 325648"/>
                  <a:gd name="connsiteY1" fmla="*/ 242695 h 242695"/>
                  <a:gd name="connsiteX2" fmla="*/ 0 w 325648"/>
                  <a:gd name="connsiteY2" fmla="*/ 242695 h 242695"/>
                  <a:gd name="connsiteX3" fmla="*/ 0 w 325648"/>
                  <a:gd name="connsiteY3" fmla="*/ 0 h 242695"/>
                </a:gdLst>
                <a:ahLst/>
                <a:cxnLst>
                  <a:cxn ang="0">
                    <a:pos x="connsiteX0" y="connsiteY0"/>
                  </a:cxn>
                  <a:cxn ang="0">
                    <a:pos x="connsiteX1" y="connsiteY1"/>
                  </a:cxn>
                  <a:cxn ang="0">
                    <a:pos x="connsiteX2" y="connsiteY2"/>
                  </a:cxn>
                  <a:cxn ang="0">
                    <a:pos x="connsiteX3" y="connsiteY3"/>
                  </a:cxn>
                </a:cxnLst>
                <a:rect l="l" t="t" r="r" b="b"/>
                <a:pathLst>
                  <a:path w="325648" h="242695">
                    <a:moveTo>
                      <a:pt x="325648" y="0"/>
                    </a:moveTo>
                    <a:lnTo>
                      <a:pt x="325648" y="242695"/>
                    </a:lnTo>
                    <a:lnTo>
                      <a:pt x="0" y="242695"/>
                    </a:lnTo>
                    <a:lnTo>
                      <a:pt x="0" y="0"/>
                    </a:lnTo>
                    <a:close/>
                  </a:path>
                </a:pathLst>
              </a:custGeom>
              <a:solidFill>
                <a:srgbClr val="6EA56C">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1" name="Arrow: Pentagon 70">
                <a:extLst>
                  <a:ext uri="{FF2B5EF4-FFF2-40B4-BE49-F238E27FC236}">
                    <a16:creationId xmlns:a16="http://schemas.microsoft.com/office/drawing/2014/main" id="{A329ECA2-3E81-213C-BB74-1C621E17880A}"/>
                  </a:ext>
                </a:extLst>
              </p:cNvPr>
              <p:cNvSpPr/>
              <p:nvPr/>
            </p:nvSpPr>
            <p:spPr>
              <a:xfrm>
                <a:off x="5619626" y="3428213"/>
                <a:ext cx="3448104" cy="325648"/>
              </a:xfrm>
              <a:prstGeom prst="homePlate">
                <a:avLst>
                  <a:gd name="adj" fmla="val 65232"/>
                </a:avLst>
              </a:prstGeom>
              <a:solidFill>
                <a:srgbClr val="6EA56C"/>
              </a:solidFill>
              <a:ln w="12700" cap="flat" cmpd="sng" algn="ctr">
                <a:noFill/>
                <a:prstDash val="solid"/>
                <a:miter lim="800000"/>
              </a:ln>
              <a:effectLst/>
            </p:spPr>
            <p:txBody>
              <a:bodyPr lIns="246888" rIns="274320" rtlCol="0" anchor="ct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lumMod val="85000"/>
                      <a:lumOff val="15000"/>
                    </a:srgbClr>
                  </a:solidFill>
                  <a:effectLst/>
                  <a:uLnTx/>
                  <a:uFillTx/>
                  <a:latin typeface="Calibri" panose="020F0502020204030204"/>
                  <a:ea typeface="+mn-ea"/>
                  <a:cs typeface="+mn-cs"/>
                </a:endParaRPr>
              </a:p>
            </p:txBody>
          </p:sp>
        </p:grpSp>
        <p:grpSp>
          <p:nvGrpSpPr>
            <p:cNvPr id="73" name="Group 72">
              <a:extLst>
                <a:ext uri="{FF2B5EF4-FFF2-40B4-BE49-F238E27FC236}">
                  <a16:creationId xmlns:a16="http://schemas.microsoft.com/office/drawing/2014/main" id="{45B4DB96-B2DF-103D-72E0-599D3C3C887F}"/>
                </a:ext>
              </a:extLst>
            </p:cNvPr>
            <p:cNvGrpSpPr/>
            <p:nvPr/>
          </p:nvGrpSpPr>
          <p:grpSpPr>
            <a:xfrm>
              <a:off x="3124270" y="3158724"/>
              <a:ext cx="3597467" cy="1075702"/>
              <a:chOff x="3124270" y="4008473"/>
              <a:chExt cx="3597467" cy="1075702"/>
            </a:xfrm>
          </p:grpSpPr>
          <p:sp>
            <p:nvSpPr>
              <p:cNvPr id="74" name="Rectangle: Rounded Corners 73">
                <a:extLst>
                  <a:ext uri="{FF2B5EF4-FFF2-40B4-BE49-F238E27FC236}">
                    <a16:creationId xmlns:a16="http://schemas.microsoft.com/office/drawing/2014/main" id="{F907F7C2-6E1F-F4F9-D8BD-C59D35D78F2F}"/>
                  </a:ext>
                </a:extLst>
              </p:cNvPr>
              <p:cNvSpPr/>
              <p:nvPr/>
            </p:nvSpPr>
            <p:spPr>
              <a:xfrm flipH="1">
                <a:off x="6409670" y="4409173"/>
                <a:ext cx="312067" cy="512822"/>
              </a:xfrm>
              <a:prstGeom prst="roundRect">
                <a:avLst>
                  <a:gd name="adj" fmla="val 35980"/>
                </a:avLst>
              </a:prstGeom>
              <a:solidFill>
                <a:srgbClr val="F15F4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5" name="Rectangle: Rounded Corners 74">
                <a:extLst>
                  <a:ext uri="{FF2B5EF4-FFF2-40B4-BE49-F238E27FC236}">
                    <a16:creationId xmlns:a16="http://schemas.microsoft.com/office/drawing/2014/main" id="{0449C501-E1EB-AD09-996E-A7FC816F102D}"/>
                  </a:ext>
                </a:extLst>
              </p:cNvPr>
              <p:cNvSpPr/>
              <p:nvPr/>
            </p:nvSpPr>
            <p:spPr>
              <a:xfrm flipH="1">
                <a:off x="6104562" y="4734821"/>
                <a:ext cx="610215" cy="187174"/>
              </a:xfrm>
              <a:prstGeom prst="roundRect">
                <a:avLst>
                  <a:gd name="adj" fmla="val 50000"/>
                </a:avLst>
              </a:prstGeom>
              <a:solidFill>
                <a:srgbClr val="F15F47">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76" name="Notched Right Arrow 69">
                <a:extLst>
                  <a:ext uri="{FF2B5EF4-FFF2-40B4-BE49-F238E27FC236}">
                    <a16:creationId xmlns:a16="http://schemas.microsoft.com/office/drawing/2014/main" id="{F33F9226-B0DC-4BB6-1979-AC4DF2585F43}"/>
                  </a:ext>
                </a:extLst>
              </p:cNvPr>
              <p:cNvSpPr/>
              <p:nvPr/>
            </p:nvSpPr>
            <p:spPr>
              <a:xfrm rot="5400000" flipH="1">
                <a:off x="5554560" y="4425211"/>
                <a:ext cx="1075702" cy="242225"/>
              </a:xfrm>
              <a:prstGeom prst="notchedRightArrow">
                <a:avLst>
                  <a:gd name="adj1" fmla="val 100000"/>
                  <a:gd name="adj2" fmla="val 74138"/>
                </a:avLst>
              </a:prstGeom>
              <a:gradFill flip="none" rotWithShape="1">
                <a:gsLst>
                  <a:gs pos="0">
                    <a:srgbClr val="F15F47">
                      <a:lumMod val="75000"/>
                    </a:srgbClr>
                  </a:gs>
                  <a:gs pos="100000">
                    <a:srgbClr val="F15F47"/>
                  </a:gs>
                </a:gsLst>
                <a:lin ang="10800000" scaled="1"/>
                <a:tileRect/>
              </a:gradFill>
              <a:ln w="12700" cap="flat" cmpd="sng" algn="ctr">
                <a:noFill/>
                <a:prstDash val="solid"/>
                <a:miter lim="800000"/>
              </a:ln>
              <a:effectLst/>
            </p:spPr>
            <p:txBody>
              <a:bodyPr rot="0" spcFirstLastPara="0" vertOverflow="overflow" horzOverflow="overflow" vert="horz" wrap="square" lIns="91440" tIns="45720" rIns="274320" bIns="45720" numCol="1" spcCol="0" rtlCol="0" fromWordArt="0" anchor="ctr" anchorCtr="0" forceAA="0" compatLnSpc="1">
                <a:prstTxWarp prst="textNoShape">
                  <a:avLst/>
                </a:prstTxWarp>
                <a:noAutofit/>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C71D4554-304E-D354-D26B-78118220D087}"/>
                  </a:ext>
                </a:extLst>
              </p:cNvPr>
              <p:cNvSpPr/>
              <p:nvPr/>
            </p:nvSpPr>
            <p:spPr>
              <a:xfrm rot="5400000" flipH="1">
                <a:off x="5929587" y="4492446"/>
                <a:ext cx="325648" cy="242225"/>
              </a:xfrm>
              <a:custGeom>
                <a:avLst/>
                <a:gdLst>
                  <a:gd name="connsiteX0" fmla="*/ 325648 w 325648"/>
                  <a:gd name="connsiteY0" fmla="*/ 242225 h 242225"/>
                  <a:gd name="connsiteX1" fmla="*/ 325648 w 325648"/>
                  <a:gd name="connsiteY1" fmla="*/ 0 h 242225"/>
                  <a:gd name="connsiteX2" fmla="*/ 0 w 325648"/>
                  <a:gd name="connsiteY2" fmla="*/ 0 h 242225"/>
                  <a:gd name="connsiteX3" fmla="*/ 0 w 325648"/>
                  <a:gd name="connsiteY3" fmla="*/ 242225 h 242225"/>
                </a:gdLst>
                <a:ahLst/>
                <a:cxnLst>
                  <a:cxn ang="0">
                    <a:pos x="connsiteX0" y="connsiteY0"/>
                  </a:cxn>
                  <a:cxn ang="0">
                    <a:pos x="connsiteX1" y="connsiteY1"/>
                  </a:cxn>
                  <a:cxn ang="0">
                    <a:pos x="connsiteX2" y="connsiteY2"/>
                  </a:cxn>
                  <a:cxn ang="0">
                    <a:pos x="connsiteX3" y="connsiteY3"/>
                  </a:cxn>
                </a:cxnLst>
                <a:rect l="l" t="t" r="r" b="b"/>
                <a:pathLst>
                  <a:path w="325648" h="242225">
                    <a:moveTo>
                      <a:pt x="325648" y="242225"/>
                    </a:moveTo>
                    <a:lnTo>
                      <a:pt x="325648" y="0"/>
                    </a:lnTo>
                    <a:lnTo>
                      <a:pt x="0" y="0"/>
                    </a:lnTo>
                    <a:lnTo>
                      <a:pt x="0" y="242225"/>
                    </a:lnTo>
                    <a:close/>
                  </a:path>
                </a:pathLst>
              </a:custGeom>
              <a:solidFill>
                <a:srgbClr val="F15F47">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8" name="Arrow: Pentagon 77">
                <a:extLst>
                  <a:ext uri="{FF2B5EF4-FFF2-40B4-BE49-F238E27FC236}">
                    <a16:creationId xmlns:a16="http://schemas.microsoft.com/office/drawing/2014/main" id="{E5023C96-FCBF-EADA-4EC2-BA61A514FC4D}"/>
                  </a:ext>
                </a:extLst>
              </p:cNvPr>
              <p:cNvSpPr/>
              <p:nvPr/>
            </p:nvSpPr>
            <p:spPr>
              <a:xfrm flipH="1">
                <a:off x="3124270" y="4409173"/>
                <a:ext cx="3441433" cy="325648"/>
              </a:xfrm>
              <a:prstGeom prst="homePlate">
                <a:avLst>
                  <a:gd name="adj" fmla="val 65232"/>
                </a:avLst>
              </a:prstGeom>
              <a:solidFill>
                <a:srgbClr val="F15F47"/>
              </a:solidFill>
              <a:ln w="12700" cap="flat" cmpd="sng" algn="ctr">
                <a:noFill/>
                <a:prstDash val="solid"/>
                <a:miter lim="800000"/>
              </a:ln>
              <a:effectLst/>
            </p:spPr>
            <p:txBody>
              <a:bodyPr lIns="246888"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lumMod val="85000"/>
                      <a:lumOff val="15000"/>
                    </a:srgbClr>
                  </a:solidFill>
                  <a:effectLst/>
                  <a:uLnTx/>
                  <a:uFillTx/>
                  <a:latin typeface="Calibri" panose="020F0502020204030204"/>
                  <a:ea typeface="+mn-ea"/>
                  <a:cs typeface="+mn-cs"/>
                </a:endParaRPr>
              </a:p>
            </p:txBody>
          </p:sp>
        </p:grpSp>
        <p:grpSp>
          <p:nvGrpSpPr>
            <p:cNvPr id="87" name="Group 86">
              <a:extLst>
                <a:ext uri="{FF2B5EF4-FFF2-40B4-BE49-F238E27FC236}">
                  <a16:creationId xmlns:a16="http://schemas.microsoft.com/office/drawing/2014/main" id="{27FF3FB5-8524-A3DD-2B55-836D79684CA4}"/>
                </a:ext>
              </a:extLst>
            </p:cNvPr>
            <p:cNvGrpSpPr/>
            <p:nvPr/>
          </p:nvGrpSpPr>
          <p:grpSpPr>
            <a:xfrm>
              <a:off x="5463290" y="1527413"/>
              <a:ext cx="3604440" cy="1075702"/>
              <a:chOff x="5463290" y="1065595"/>
              <a:chExt cx="3604440" cy="1075702"/>
            </a:xfrm>
          </p:grpSpPr>
          <p:sp>
            <p:nvSpPr>
              <p:cNvPr id="88" name="Rectangle: Rounded Corners 87">
                <a:extLst>
                  <a:ext uri="{FF2B5EF4-FFF2-40B4-BE49-F238E27FC236}">
                    <a16:creationId xmlns:a16="http://schemas.microsoft.com/office/drawing/2014/main" id="{B826CF69-7B14-2EE8-F0E8-387E4D05753F}"/>
                  </a:ext>
                </a:extLst>
              </p:cNvPr>
              <p:cNvSpPr/>
              <p:nvPr/>
            </p:nvSpPr>
            <p:spPr>
              <a:xfrm>
                <a:off x="5463290" y="1466295"/>
                <a:ext cx="312672" cy="512822"/>
              </a:xfrm>
              <a:prstGeom prst="roundRect">
                <a:avLst>
                  <a:gd name="adj" fmla="val 35980"/>
                </a:avLst>
              </a:prstGeom>
              <a:solidFill>
                <a:srgbClr val="3AC6E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89" name="Rectangle: Rounded Corners 88">
                <a:extLst>
                  <a:ext uri="{FF2B5EF4-FFF2-40B4-BE49-F238E27FC236}">
                    <a16:creationId xmlns:a16="http://schemas.microsoft.com/office/drawing/2014/main" id="{2B9B760A-AF5A-44F8-D720-719CE9FC34EC}"/>
                  </a:ext>
                </a:extLst>
              </p:cNvPr>
              <p:cNvSpPr/>
              <p:nvPr/>
            </p:nvSpPr>
            <p:spPr>
              <a:xfrm>
                <a:off x="5470263" y="1791943"/>
                <a:ext cx="611398" cy="187174"/>
              </a:xfrm>
              <a:prstGeom prst="roundRect">
                <a:avLst>
                  <a:gd name="adj" fmla="val 50000"/>
                </a:avLst>
              </a:prstGeom>
              <a:solidFill>
                <a:srgbClr val="3AC6E1">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90" name="Notched Right Arrow 69">
                <a:extLst>
                  <a:ext uri="{FF2B5EF4-FFF2-40B4-BE49-F238E27FC236}">
                    <a16:creationId xmlns:a16="http://schemas.microsoft.com/office/drawing/2014/main" id="{E3B0FE86-CA43-A617-A80F-C7EDC271D185}"/>
                  </a:ext>
                </a:extLst>
              </p:cNvPr>
              <p:cNvSpPr/>
              <p:nvPr/>
            </p:nvSpPr>
            <p:spPr>
              <a:xfrm rot="16200000">
                <a:off x="5555985" y="1482098"/>
                <a:ext cx="1075702" cy="242695"/>
              </a:xfrm>
              <a:prstGeom prst="notchedRightArrow">
                <a:avLst>
                  <a:gd name="adj1" fmla="val 100000"/>
                  <a:gd name="adj2" fmla="val 74138"/>
                </a:avLst>
              </a:prstGeom>
              <a:gradFill flip="none" rotWithShape="1">
                <a:gsLst>
                  <a:gs pos="0">
                    <a:srgbClr val="3AC6E1">
                      <a:lumMod val="75000"/>
                    </a:srgbClr>
                  </a:gs>
                  <a:gs pos="100000">
                    <a:srgbClr val="3AC6E1"/>
                  </a:gs>
                </a:gsLst>
                <a:lin ang="10800000" scaled="1"/>
                <a:tileRect/>
              </a:gradFill>
              <a:ln w="12700" cap="flat" cmpd="sng" algn="ctr">
                <a:noFill/>
                <a:prstDash val="solid"/>
                <a:miter lim="800000"/>
              </a:ln>
              <a:effectLst/>
            </p:spPr>
            <p:txBody>
              <a:bodyPr rot="0" spcFirstLastPara="0" vertOverflow="overflow" horzOverflow="overflow" vert="horz" wrap="square" lIns="91440" tIns="45720" rIns="274320" bIns="45720" numCol="1" spcCol="0" rtlCol="0" fromWordArt="0" anchor="ctr" anchorCtr="0" forceAA="0" compatLnSpc="1">
                <a:prstTxWarp prst="textNoShape">
                  <a:avLst/>
                </a:prstTxWarp>
                <a:noAutofit/>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AE497F68-076A-B6A3-A6FE-CE694225A214}"/>
                  </a:ext>
                </a:extLst>
              </p:cNvPr>
              <p:cNvSpPr/>
              <p:nvPr/>
            </p:nvSpPr>
            <p:spPr>
              <a:xfrm rot="16200000">
                <a:off x="5931012" y="1549334"/>
                <a:ext cx="325648" cy="242695"/>
              </a:xfrm>
              <a:custGeom>
                <a:avLst/>
                <a:gdLst>
                  <a:gd name="connsiteX0" fmla="*/ 325648 w 325648"/>
                  <a:gd name="connsiteY0" fmla="*/ 0 h 242695"/>
                  <a:gd name="connsiteX1" fmla="*/ 325648 w 325648"/>
                  <a:gd name="connsiteY1" fmla="*/ 242695 h 242695"/>
                  <a:gd name="connsiteX2" fmla="*/ 0 w 325648"/>
                  <a:gd name="connsiteY2" fmla="*/ 242695 h 242695"/>
                  <a:gd name="connsiteX3" fmla="*/ 0 w 325648"/>
                  <a:gd name="connsiteY3" fmla="*/ 0 h 242695"/>
                </a:gdLst>
                <a:ahLst/>
                <a:cxnLst>
                  <a:cxn ang="0">
                    <a:pos x="connsiteX0" y="connsiteY0"/>
                  </a:cxn>
                  <a:cxn ang="0">
                    <a:pos x="connsiteX1" y="connsiteY1"/>
                  </a:cxn>
                  <a:cxn ang="0">
                    <a:pos x="connsiteX2" y="connsiteY2"/>
                  </a:cxn>
                  <a:cxn ang="0">
                    <a:pos x="connsiteX3" y="connsiteY3"/>
                  </a:cxn>
                </a:cxnLst>
                <a:rect l="l" t="t" r="r" b="b"/>
                <a:pathLst>
                  <a:path w="325648" h="242695">
                    <a:moveTo>
                      <a:pt x="325648" y="0"/>
                    </a:moveTo>
                    <a:lnTo>
                      <a:pt x="325648" y="242695"/>
                    </a:lnTo>
                    <a:lnTo>
                      <a:pt x="0" y="242695"/>
                    </a:lnTo>
                    <a:lnTo>
                      <a:pt x="0" y="0"/>
                    </a:lnTo>
                    <a:close/>
                  </a:path>
                </a:pathLst>
              </a:custGeom>
              <a:solidFill>
                <a:srgbClr val="3AC6E1">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92" name="Arrow: Pentagon 91">
                <a:extLst>
                  <a:ext uri="{FF2B5EF4-FFF2-40B4-BE49-F238E27FC236}">
                    <a16:creationId xmlns:a16="http://schemas.microsoft.com/office/drawing/2014/main" id="{FDA9E367-171B-7D3D-2882-792C59AF1939}"/>
                  </a:ext>
                </a:extLst>
              </p:cNvPr>
              <p:cNvSpPr/>
              <p:nvPr/>
            </p:nvSpPr>
            <p:spPr>
              <a:xfrm>
                <a:off x="5619626" y="1466295"/>
                <a:ext cx="3448104" cy="325648"/>
              </a:xfrm>
              <a:prstGeom prst="homePlate">
                <a:avLst>
                  <a:gd name="adj" fmla="val 65232"/>
                </a:avLst>
              </a:prstGeom>
              <a:solidFill>
                <a:srgbClr val="3AC6E1"/>
              </a:solidFill>
              <a:ln w="12700" cap="flat" cmpd="sng" algn="ctr">
                <a:noFill/>
                <a:prstDash val="solid"/>
                <a:miter lim="800000"/>
              </a:ln>
              <a:effectLst/>
            </p:spPr>
            <p:txBody>
              <a:bodyPr lIns="246888" rIns="274320" rtlCol="0" anchor="ct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lumMod val="85000"/>
                      <a:lumOff val="15000"/>
                    </a:srgbClr>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8996481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40487-A5C6-5CFE-0B78-053FDFFA7EC2}"/>
            </a:ext>
          </a:extLst>
        </p:cNvPr>
        <p:cNvGrpSpPr/>
        <p:nvPr/>
      </p:nvGrpSpPr>
      <p:grpSpPr>
        <a:xfrm>
          <a:off x="0" y="0"/>
          <a:ext cx="0" cy="0"/>
          <a:chOff x="0" y="0"/>
          <a:chExt cx="0" cy="0"/>
        </a:xfrm>
      </p:grpSpPr>
      <p:grpSp>
        <p:nvGrpSpPr>
          <p:cNvPr id="95" name="Group 94">
            <a:extLst>
              <a:ext uri="{FF2B5EF4-FFF2-40B4-BE49-F238E27FC236}">
                <a16:creationId xmlns:a16="http://schemas.microsoft.com/office/drawing/2014/main" id="{FA72DCC8-CA9F-38DB-4AE1-CE899E019D79}"/>
              </a:ext>
            </a:extLst>
          </p:cNvPr>
          <p:cNvGrpSpPr/>
          <p:nvPr/>
        </p:nvGrpSpPr>
        <p:grpSpPr>
          <a:xfrm>
            <a:off x="569355" y="1293106"/>
            <a:ext cx="11053289" cy="4739293"/>
            <a:chOff x="646544" y="1527413"/>
            <a:chExt cx="11053289" cy="4739293"/>
          </a:xfrm>
        </p:grpSpPr>
        <p:sp>
          <p:nvSpPr>
            <p:cNvPr id="49" name="TextBox 48">
              <a:extLst>
                <a:ext uri="{FF2B5EF4-FFF2-40B4-BE49-F238E27FC236}">
                  <a16:creationId xmlns:a16="http://schemas.microsoft.com/office/drawing/2014/main" id="{11049D19-2519-0888-0B92-612F31784E30}"/>
                </a:ext>
              </a:extLst>
            </p:cNvPr>
            <p:cNvSpPr txBox="1"/>
            <p:nvPr/>
          </p:nvSpPr>
          <p:spPr>
            <a:xfrm>
              <a:off x="718599" y="1675462"/>
              <a:ext cx="4500551" cy="1015663"/>
            </a:xfrm>
            <a:prstGeom prst="rect">
              <a:avLst/>
            </a:prstGeom>
            <a:noFill/>
          </p:spPr>
          <p:txBody>
            <a:bodyPr wrap="square" lIns="0" rIns="0" rtlCol="0" anchor="ctr">
              <a:spAutoFit/>
            </a:bodyPr>
            <a:lstStyle/>
            <a:p>
              <a:pPr marR="0" algn="justLow" rtl="1"/>
              <a:r>
                <a:rPr lang="ar-SA" sz="2000" b="1" dirty="0">
                  <a:latin typeface="29LT Zarid Serif Rg" panose="00000100000000000000" pitchFamily="2" charset="-78"/>
                  <a:ea typeface="Arial" panose="020B0604020202020204" pitchFamily="34" charset="0"/>
                  <a:cs typeface="29LT Zarid Serif Rg" panose="00000100000000000000" pitchFamily="2" charset="-78"/>
                </a:rPr>
                <a:t>تؤكد</a:t>
              </a:r>
              <a:r>
                <a:rPr lang="ar-EG" sz="2000" b="1" dirty="0">
                  <a:latin typeface="29LT Zarid Serif Rg" panose="00000100000000000000" pitchFamily="2" charset="-78"/>
                  <a:ea typeface="Arial" panose="020B0604020202020204" pitchFamily="34" charset="0"/>
                  <a:cs typeface="29LT Zarid Serif Rg" panose="00000100000000000000" pitchFamily="2" charset="-78"/>
                </a:rPr>
                <a:t> الدراسات</a:t>
              </a:r>
              <a:r>
                <a:rPr lang="ar-SA" sz="2000" b="1" dirty="0">
                  <a:latin typeface="29LT Zarid Serif Rg" panose="00000100000000000000" pitchFamily="2" charset="-78"/>
                  <a:ea typeface="Arial" panose="020B0604020202020204" pitchFamily="34" charset="0"/>
                  <a:cs typeface="29LT Zarid Serif Rg" panose="00000100000000000000" pitchFamily="2" charset="-78"/>
                </a:rPr>
                <a:t> أن الإستخدام غير المنضبط للألعاب الإلكترونية يمكن أن يتحول إلى عامل رئيسي في تدهور العملية التعليمية</a:t>
              </a:r>
            </a:p>
          </p:txBody>
        </p:sp>
        <p:sp>
          <p:nvSpPr>
            <p:cNvPr id="51" name="TextBox 50">
              <a:extLst>
                <a:ext uri="{FF2B5EF4-FFF2-40B4-BE49-F238E27FC236}">
                  <a16:creationId xmlns:a16="http://schemas.microsoft.com/office/drawing/2014/main" id="{039289C4-BECB-534B-E5DE-3EBB111DC17E}"/>
                </a:ext>
              </a:extLst>
            </p:cNvPr>
            <p:cNvSpPr txBox="1"/>
            <p:nvPr/>
          </p:nvSpPr>
          <p:spPr>
            <a:xfrm>
              <a:off x="646544" y="4327714"/>
              <a:ext cx="4568275" cy="1938992"/>
            </a:xfrm>
            <a:prstGeom prst="rect">
              <a:avLst/>
            </a:prstGeom>
            <a:noFill/>
          </p:spPr>
          <p:txBody>
            <a:bodyPr wrap="square" lIns="0" rIns="0" rtlCol="0" anchor="ctr">
              <a:spAutoFit/>
            </a:bodyPr>
            <a:lstStyle/>
            <a:p>
              <a:pPr marR="0" algn="justLow" rtl="1"/>
              <a:r>
                <a:rPr lang="ar-EG" sz="2000" b="1" dirty="0">
                  <a:latin typeface="29LT Zarid Serif Rg" panose="00000100000000000000" pitchFamily="2" charset="-78"/>
                  <a:ea typeface="Arial" panose="020B0604020202020204" pitchFamily="34" charset="0"/>
                  <a:cs typeface="29LT Zarid Serif Rg" panose="00000100000000000000" pitchFamily="2" charset="-78"/>
                </a:rPr>
                <a:t>الجانب الإيجابى للألعاب الإلكترونية : </a:t>
              </a:r>
              <a:r>
                <a:rPr lang="ar-SA" sz="2000" b="1" dirty="0">
                  <a:latin typeface="29LT Zarid Serif Rg" panose="00000100000000000000" pitchFamily="2" charset="-78"/>
                  <a:ea typeface="Arial" panose="020B0604020202020204" pitchFamily="34" charset="0"/>
                  <a:cs typeface="29LT Zarid Serif Rg" panose="00000100000000000000" pitchFamily="2" charset="-78"/>
                </a:rPr>
                <a:t>أثبتت العديد من الأبحاث أن الألعاب التعليمية المصممة بعناية يمكن أن تسهم في تحسين الفهم، خاصة في المواد العلمية مثل الرياضيات لدى الأطفال في المراحل المبكرة. كما أنها تساهم في تنمية مهارات التفكير الناقد، وتعزز من قدرات التحليل وحل المشكلات لدى طلاب المراحل المتقدمة.</a:t>
              </a:r>
            </a:p>
          </p:txBody>
        </p:sp>
        <p:sp>
          <p:nvSpPr>
            <p:cNvPr id="52" name="TextBox 51">
              <a:extLst>
                <a:ext uri="{FF2B5EF4-FFF2-40B4-BE49-F238E27FC236}">
                  <a16:creationId xmlns:a16="http://schemas.microsoft.com/office/drawing/2014/main" id="{0673E567-9310-4B6F-85F0-FB5E51CC39C4}"/>
                </a:ext>
              </a:extLst>
            </p:cNvPr>
            <p:cNvSpPr txBox="1"/>
            <p:nvPr/>
          </p:nvSpPr>
          <p:spPr>
            <a:xfrm>
              <a:off x="6972852" y="3057012"/>
              <a:ext cx="4726981" cy="1323439"/>
            </a:xfrm>
            <a:prstGeom prst="rect">
              <a:avLst/>
            </a:prstGeom>
            <a:noFill/>
          </p:spPr>
          <p:txBody>
            <a:bodyPr wrap="square" lIns="0" rIns="0" rtlCol="0" anchor="ctr">
              <a:spAutoFit/>
            </a:bodyPr>
            <a:lstStyle/>
            <a:p>
              <a:pPr marR="0" algn="justLow" rtl="1"/>
              <a:r>
                <a:rPr lang="ar-SA" sz="2000" b="1" dirty="0">
                  <a:latin typeface="29LT Zarid Serif Rg" panose="00000100000000000000" pitchFamily="2" charset="-78"/>
                  <a:ea typeface="Arial" panose="020B0604020202020204" pitchFamily="34" charset="0"/>
                  <a:cs typeface="29LT Zarid Serif Rg" panose="00000100000000000000" pitchFamily="2" charset="-78"/>
                </a:rPr>
                <a:t>أشارت دراسات متعددة إلى أن الإفراط في استخدام الألعاب قد يؤدي إلى مشكلات نفسية وإجتماعية، مثل العزلة وضعف التفاعل الإجتماعي، وهو ما ينعكس بدوره على الأداء الدراسي للطلاب</a:t>
              </a:r>
            </a:p>
          </p:txBody>
        </p:sp>
        <p:pic>
          <p:nvPicPr>
            <p:cNvPr id="54" name="Graphic 53" descr="Bullseye with solid fill">
              <a:extLst>
                <a:ext uri="{FF2B5EF4-FFF2-40B4-BE49-F238E27FC236}">
                  <a16:creationId xmlns:a16="http://schemas.microsoft.com/office/drawing/2014/main" id="{044F6986-FD07-FFB1-C526-331B468585E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237963" y="1811490"/>
              <a:ext cx="548640" cy="548640"/>
            </a:xfrm>
            <a:prstGeom prst="rect">
              <a:avLst/>
            </a:prstGeom>
          </p:spPr>
        </p:pic>
        <p:pic>
          <p:nvPicPr>
            <p:cNvPr id="56" name="Graphic 55" descr="Tools with solid fill">
              <a:extLst>
                <a:ext uri="{FF2B5EF4-FFF2-40B4-BE49-F238E27FC236}">
                  <a16:creationId xmlns:a16="http://schemas.microsoft.com/office/drawing/2014/main" id="{142E5939-8840-05B1-10F0-CCE45986DDF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237963" y="5025452"/>
              <a:ext cx="548640" cy="548640"/>
            </a:xfrm>
            <a:prstGeom prst="rect">
              <a:avLst/>
            </a:prstGeom>
          </p:spPr>
        </p:pic>
        <p:pic>
          <p:nvPicPr>
            <p:cNvPr id="57" name="Graphic 56" descr="Daily calendar with solid fill">
              <a:extLst>
                <a:ext uri="{FF2B5EF4-FFF2-40B4-BE49-F238E27FC236}">
                  <a16:creationId xmlns:a16="http://schemas.microsoft.com/office/drawing/2014/main" id="{A7781291-F184-1DF9-98DA-C874D177B7A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05398" y="3444412"/>
              <a:ext cx="548640" cy="548640"/>
            </a:xfrm>
            <a:prstGeom prst="rect">
              <a:avLst/>
            </a:prstGeom>
          </p:spPr>
        </p:pic>
        <p:grpSp>
          <p:nvGrpSpPr>
            <p:cNvPr id="66" name="Group 65">
              <a:extLst>
                <a:ext uri="{FF2B5EF4-FFF2-40B4-BE49-F238E27FC236}">
                  <a16:creationId xmlns:a16="http://schemas.microsoft.com/office/drawing/2014/main" id="{F6FC3EA7-C036-8D7F-2458-BAB6A8C5C8D7}"/>
                </a:ext>
              </a:extLst>
            </p:cNvPr>
            <p:cNvGrpSpPr/>
            <p:nvPr/>
          </p:nvGrpSpPr>
          <p:grpSpPr>
            <a:xfrm>
              <a:off x="5463290" y="4736248"/>
              <a:ext cx="3604440" cy="1075702"/>
              <a:chOff x="5463290" y="3027513"/>
              <a:chExt cx="3604440" cy="1075702"/>
            </a:xfrm>
          </p:grpSpPr>
          <p:sp>
            <p:nvSpPr>
              <p:cNvPr id="67" name="Rectangle: Rounded Corners 66">
                <a:extLst>
                  <a:ext uri="{FF2B5EF4-FFF2-40B4-BE49-F238E27FC236}">
                    <a16:creationId xmlns:a16="http://schemas.microsoft.com/office/drawing/2014/main" id="{C2E64E5E-3321-4BD5-76E6-69153CDD1CED}"/>
                  </a:ext>
                </a:extLst>
              </p:cNvPr>
              <p:cNvSpPr/>
              <p:nvPr/>
            </p:nvSpPr>
            <p:spPr>
              <a:xfrm>
                <a:off x="5463290" y="3428213"/>
                <a:ext cx="312672" cy="512822"/>
              </a:xfrm>
              <a:prstGeom prst="roundRect">
                <a:avLst>
                  <a:gd name="adj" fmla="val 35980"/>
                </a:avLst>
              </a:prstGeom>
              <a:solidFill>
                <a:srgbClr val="6EA56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68" name="Rectangle: Rounded Corners 67">
                <a:extLst>
                  <a:ext uri="{FF2B5EF4-FFF2-40B4-BE49-F238E27FC236}">
                    <a16:creationId xmlns:a16="http://schemas.microsoft.com/office/drawing/2014/main" id="{123F8719-6174-881F-229E-BC1698D02A59}"/>
                  </a:ext>
                </a:extLst>
              </p:cNvPr>
              <p:cNvSpPr/>
              <p:nvPr/>
            </p:nvSpPr>
            <p:spPr>
              <a:xfrm>
                <a:off x="5470263" y="3753861"/>
                <a:ext cx="611398" cy="187174"/>
              </a:xfrm>
              <a:prstGeom prst="roundRect">
                <a:avLst>
                  <a:gd name="adj" fmla="val 50000"/>
                </a:avLst>
              </a:prstGeom>
              <a:solidFill>
                <a:srgbClr val="6EA56C">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69" name="Notched Right Arrow 69">
                <a:extLst>
                  <a:ext uri="{FF2B5EF4-FFF2-40B4-BE49-F238E27FC236}">
                    <a16:creationId xmlns:a16="http://schemas.microsoft.com/office/drawing/2014/main" id="{FED7A509-B526-346C-400A-FAC10EC9CBC0}"/>
                  </a:ext>
                </a:extLst>
              </p:cNvPr>
              <p:cNvSpPr/>
              <p:nvPr/>
            </p:nvSpPr>
            <p:spPr>
              <a:xfrm rot="16200000">
                <a:off x="5555985" y="3444016"/>
                <a:ext cx="1075702" cy="242695"/>
              </a:xfrm>
              <a:prstGeom prst="notchedRightArrow">
                <a:avLst>
                  <a:gd name="adj1" fmla="val 100000"/>
                  <a:gd name="adj2" fmla="val 74138"/>
                </a:avLst>
              </a:prstGeom>
              <a:gradFill flip="none" rotWithShape="1">
                <a:gsLst>
                  <a:gs pos="0">
                    <a:srgbClr val="6EA56C">
                      <a:lumMod val="75000"/>
                    </a:srgbClr>
                  </a:gs>
                  <a:gs pos="100000">
                    <a:srgbClr val="6EA56C"/>
                  </a:gs>
                </a:gsLst>
                <a:lin ang="10800000" scaled="1"/>
                <a:tileRect/>
              </a:gradFill>
              <a:ln w="12700" cap="flat" cmpd="sng" algn="ctr">
                <a:noFill/>
                <a:prstDash val="solid"/>
                <a:miter lim="800000"/>
              </a:ln>
              <a:effectLst/>
            </p:spPr>
            <p:txBody>
              <a:bodyPr rot="0" spcFirstLastPara="0" vertOverflow="overflow" horzOverflow="overflow" vert="horz" wrap="square" lIns="91440" tIns="45720" rIns="274320" bIns="45720" numCol="1" spcCol="0" rtlCol="0" fromWordArt="0" anchor="ctr" anchorCtr="0" forceAA="0" compatLnSpc="1">
                <a:prstTxWarp prst="textNoShape">
                  <a:avLst/>
                </a:prstTxWarp>
                <a:noAutofit/>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2669C486-7744-27C2-7E99-1E8BBFAB957D}"/>
                  </a:ext>
                </a:extLst>
              </p:cNvPr>
              <p:cNvSpPr/>
              <p:nvPr/>
            </p:nvSpPr>
            <p:spPr>
              <a:xfrm rot="16200000">
                <a:off x="5931012" y="3511251"/>
                <a:ext cx="325648" cy="242695"/>
              </a:xfrm>
              <a:custGeom>
                <a:avLst/>
                <a:gdLst>
                  <a:gd name="connsiteX0" fmla="*/ 325648 w 325648"/>
                  <a:gd name="connsiteY0" fmla="*/ 0 h 242695"/>
                  <a:gd name="connsiteX1" fmla="*/ 325648 w 325648"/>
                  <a:gd name="connsiteY1" fmla="*/ 242695 h 242695"/>
                  <a:gd name="connsiteX2" fmla="*/ 0 w 325648"/>
                  <a:gd name="connsiteY2" fmla="*/ 242695 h 242695"/>
                  <a:gd name="connsiteX3" fmla="*/ 0 w 325648"/>
                  <a:gd name="connsiteY3" fmla="*/ 0 h 242695"/>
                </a:gdLst>
                <a:ahLst/>
                <a:cxnLst>
                  <a:cxn ang="0">
                    <a:pos x="connsiteX0" y="connsiteY0"/>
                  </a:cxn>
                  <a:cxn ang="0">
                    <a:pos x="connsiteX1" y="connsiteY1"/>
                  </a:cxn>
                  <a:cxn ang="0">
                    <a:pos x="connsiteX2" y="connsiteY2"/>
                  </a:cxn>
                  <a:cxn ang="0">
                    <a:pos x="connsiteX3" y="connsiteY3"/>
                  </a:cxn>
                </a:cxnLst>
                <a:rect l="l" t="t" r="r" b="b"/>
                <a:pathLst>
                  <a:path w="325648" h="242695">
                    <a:moveTo>
                      <a:pt x="325648" y="0"/>
                    </a:moveTo>
                    <a:lnTo>
                      <a:pt x="325648" y="242695"/>
                    </a:lnTo>
                    <a:lnTo>
                      <a:pt x="0" y="242695"/>
                    </a:lnTo>
                    <a:lnTo>
                      <a:pt x="0" y="0"/>
                    </a:lnTo>
                    <a:close/>
                  </a:path>
                </a:pathLst>
              </a:custGeom>
              <a:solidFill>
                <a:srgbClr val="6EA56C">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1" name="Arrow: Pentagon 70">
                <a:extLst>
                  <a:ext uri="{FF2B5EF4-FFF2-40B4-BE49-F238E27FC236}">
                    <a16:creationId xmlns:a16="http://schemas.microsoft.com/office/drawing/2014/main" id="{8DB3DF4F-702D-630C-4D13-7D8BFB1FAC08}"/>
                  </a:ext>
                </a:extLst>
              </p:cNvPr>
              <p:cNvSpPr/>
              <p:nvPr/>
            </p:nvSpPr>
            <p:spPr>
              <a:xfrm>
                <a:off x="5619626" y="3428213"/>
                <a:ext cx="3448104" cy="325648"/>
              </a:xfrm>
              <a:prstGeom prst="homePlate">
                <a:avLst>
                  <a:gd name="adj" fmla="val 65232"/>
                </a:avLst>
              </a:prstGeom>
              <a:solidFill>
                <a:srgbClr val="6EA56C"/>
              </a:solidFill>
              <a:ln w="12700" cap="flat" cmpd="sng" algn="ctr">
                <a:noFill/>
                <a:prstDash val="solid"/>
                <a:miter lim="800000"/>
              </a:ln>
              <a:effectLst/>
            </p:spPr>
            <p:txBody>
              <a:bodyPr lIns="246888" rIns="274320" rtlCol="0" anchor="ct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lumMod val="85000"/>
                      <a:lumOff val="15000"/>
                    </a:srgbClr>
                  </a:solidFill>
                  <a:effectLst/>
                  <a:uLnTx/>
                  <a:uFillTx/>
                  <a:latin typeface="Calibri" panose="020F0502020204030204"/>
                  <a:ea typeface="+mn-ea"/>
                  <a:cs typeface="+mn-cs"/>
                </a:endParaRPr>
              </a:p>
            </p:txBody>
          </p:sp>
        </p:grpSp>
        <p:grpSp>
          <p:nvGrpSpPr>
            <p:cNvPr id="73" name="Group 72">
              <a:extLst>
                <a:ext uri="{FF2B5EF4-FFF2-40B4-BE49-F238E27FC236}">
                  <a16:creationId xmlns:a16="http://schemas.microsoft.com/office/drawing/2014/main" id="{E5D03343-B538-126E-9605-56B0D1B8D82E}"/>
                </a:ext>
              </a:extLst>
            </p:cNvPr>
            <p:cNvGrpSpPr/>
            <p:nvPr/>
          </p:nvGrpSpPr>
          <p:grpSpPr>
            <a:xfrm>
              <a:off x="3124270" y="3158724"/>
              <a:ext cx="3597467" cy="1075702"/>
              <a:chOff x="3124270" y="4008473"/>
              <a:chExt cx="3597467" cy="1075702"/>
            </a:xfrm>
          </p:grpSpPr>
          <p:sp>
            <p:nvSpPr>
              <p:cNvPr id="74" name="Rectangle: Rounded Corners 73">
                <a:extLst>
                  <a:ext uri="{FF2B5EF4-FFF2-40B4-BE49-F238E27FC236}">
                    <a16:creationId xmlns:a16="http://schemas.microsoft.com/office/drawing/2014/main" id="{3516A40F-65BA-2192-96C7-FCA3EB1A8177}"/>
                  </a:ext>
                </a:extLst>
              </p:cNvPr>
              <p:cNvSpPr/>
              <p:nvPr/>
            </p:nvSpPr>
            <p:spPr>
              <a:xfrm flipH="1">
                <a:off x="6409670" y="4409173"/>
                <a:ext cx="312067" cy="512822"/>
              </a:xfrm>
              <a:prstGeom prst="roundRect">
                <a:avLst>
                  <a:gd name="adj" fmla="val 35980"/>
                </a:avLst>
              </a:prstGeom>
              <a:solidFill>
                <a:srgbClr val="F15F4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5" name="Rectangle: Rounded Corners 74">
                <a:extLst>
                  <a:ext uri="{FF2B5EF4-FFF2-40B4-BE49-F238E27FC236}">
                    <a16:creationId xmlns:a16="http://schemas.microsoft.com/office/drawing/2014/main" id="{21EA3E7F-A89F-8243-A341-1D389B34A14F}"/>
                  </a:ext>
                </a:extLst>
              </p:cNvPr>
              <p:cNvSpPr/>
              <p:nvPr/>
            </p:nvSpPr>
            <p:spPr>
              <a:xfrm flipH="1">
                <a:off x="6104562" y="4734821"/>
                <a:ext cx="610215" cy="187174"/>
              </a:xfrm>
              <a:prstGeom prst="roundRect">
                <a:avLst>
                  <a:gd name="adj" fmla="val 50000"/>
                </a:avLst>
              </a:prstGeom>
              <a:solidFill>
                <a:srgbClr val="F15F47">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76" name="Notched Right Arrow 69">
                <a:extLst>
                  <a:ext uri="{FF2B5EF4-FFF2-40B4-BE49-F238E27FC236}">
                    <a16:creationId xmlns:a16="http://schemas.microsoft.com/office/drawing/2014/main" id="{6C4B6585-3F24-8060-0282-2E82D55B5C1F}"/>
                  </a:ext>
                </a:extLst>
              </p:cNvPr>
              <p:cNvSpPr/>
              <p:nvPr/>
            </p:nvSpPr>
            <p:spPr>
              <a:xfrm rot="5400000" flipH="1">
                <a:off x="5554560" y="4425211"/>
                <a:ext cx="1075702" cy="242225"/>
              </a:xfrm>
              <a:prstGeom prst="notchedRightArrow">
                <a:avLst>
                  <a:gd name="adj1" fmla="val 100000"/>
                  <a:gd name="adj2" fmla="val 74138"/>
                </a:avLst>
              </a:prstGeom>
              <a:gradFill flip="none" rotWithShape="1">
                <a:gsLst>
                  <a:gs pos="0">
                    <a:srgbClr val="F15F47">
                      <a:lumMod val="75000"/>
                    </a:srgbClr>
                  </a:gs>
                  <a:gs pos="100000">
                    <a:srgbClr val="F15F47"/>
                  </a:gs>
                </a:gsLst>
                <a:lin ang="10800000" scaled="1"/>
                <a:tileRect/>
              </a:gradFill>
              <a:ln w="12700" cap="flat" cmpd="sng" algn="ctr">
                <a:noFill/>
                <a:prstDash val="solid"/>
                <a:miter lim="800000"/>
              </a:ln>
              <a:effectLst/>
            </p:spPr>
            <p:txBody>
              <a:bodyPr rot="0" spcFirstLastPara="0" vertOverflow="overflow" horzOverflow="overflow" vert="horz" wrap="square" lIns="91440" tIns="45720" rIns="274320" bIns="45720" numCol="1" spcCol="0" rtlCol="0" fromWordArt="0" anchor="ctr" anchorCtr="0" forceAA="0" compatLnSpc="1">
                <a:prstTxWarp prst="textNoShape">
                  <a:avLst/>
                </a:prstTxWarp>
                <a:noAutofit/>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A88132D9-ECAC-8F08-DF65-83B772DD5600}"/>
                  </a:ext>
                </a:extLst>
              </p:cNvPr>
              <p:cNvSpPr/>
              <p:nvPr/>
            </p:nvSpPr>
            <p:spPr>
              <a:xfrm rot="5400000" flipH="1">
                <a:off x="5929587" y="4492446"/>
                <a:ext cx="325648" cy="242225"/>
              </a:xfrm>
              <a:custGeom>
                <a:avLst/>
                <a:gdLst>
                  <a:gd name="connsiteX0" fmla="*/ 325648 w 325648"/>
                  <a:gd name="connsiteY0" fmla="*/ 242225 h 242225"/>
                  <a:gd name="connsiteX1" fmla="*/ 325648 w 325648"/>
                  <a:gd name="connsiteY1" fmla="*/ 0 h 242225"/>
                  <a:gd name="connsiteX2" fmla="*/ 0 w 325648"/>
                  <a:gd name="connsiteY2" fmla="*/ 0 h 242225"/>
                  <a:gd name="connsiteX3" fmla="*/ 0 w 325648"/>
                  <a:gd name="connsiteY3" fmla="*/ 242225 h 242225"/>
                </a:gdLst>
                <a:ahLst/>
                <a:cxnLst>
                  <a:cxn ang="0">
                    <a:pos x="connsiteX0" y="connsiteY0"/>
                  </a:cxn>
                  <a:cxn ang="0">
                    <a:pos x="connsiteX1" y="connsiteY1"/>
                  </a:cxn>
                  <a:cxn ang="0">
                    <a:pos x="connsiteX2" y="connsiteY2"/>
                  </a:cxn>
                  <a:cxn ang="0">
                    <a:pos x="connsiteX3" y="connsiteY3"/>
                  </a:cxn>
                </a:cxnLst>
                <a:rect l="l" t="t" r="r" b="b"/>
                <a:pathLst>
                  <a:path w="325648" h="242225">
                    <a:moveTo>
                      <a:pt x="325648" y="242225"/>
                    </a:moveTo>
                    <a:lnTo>
                      <a:pt x="325648" y="0"/>
                    </a:lnTo>
                    <a:lnTo>
                      <a:pt x="0" y="0"/>
                    </a:lnTo>
                    <a:lnTo>
                      <a:pt x="0" y="242225"/>
                    </a:lnTo>
                    <a:close/>
                  </a:path>
                </a:pathLst>
              </a:custGeom>
              <a:solidFill>
                <a:srgbClr val="F15F47">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8" name="Arrow: Pentagon 77">
                <a:extLst>
                  <a:ext uri="{FF2B5EF4-FFF2-40B4-BE49-F238E27FC236}">
                    <a16:creationId xmlns:a16="http://schemas.microsoft.com/office/drawing/2014/main" id="{3E10F3CF-8CA4-2348-60B5-A9B2BC1FB958}"/>
                  </a:ext>
                </a:extLst>
              </p:cNvPr>
              <p:cNvSpPr/>
              <p:nvPr/>
            </p:nvSpPr>
            <p:spPr>
              <a:xfrm flipH="1">
                <a:off x="3124270" y="4409173"/>
                <a:ext cx="3441433" cy="325648"/>
              </a:xfrm>
              <a:prstGeom prst="homePlate">
                <a:avLst>
                  <a:gd name="adj" fmla="val 65232"/>
                </a:avLst>
              </a:prstGeom>
              <a:solidFill>
                <a:srgbClr val="F15F47"/>
              </a:solidFill>
              <a:ln w="12700" cap="flat" cmpd="sng" algn="ctr">
                <a:noFill/>
                <a:prstDash val="solid"/>
                <a:miter lim="800000"/>
              </a:ln>
              <a:effectLst/>
            </p:spPr>
            <p:txBody>
              <a:bodyPr lIns="246888"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lumMod val="85000"/>
                      <a:lumOff val="15000"/>
                    </a:srgbClr>
                  </a:solidFill>
                  <a:effectLst/>
                  <a:uLnTx/>
                  <a:uFillTx/>
                  <a:latin typeface="Calibri" panose="020F0502020204030204"/>
                  <a:ea typeface="+mn-ea"/>
                  <a:cs typeface="+mn-cs"/>
                </a:endParaRPr>
              </a:p>
            </p:txBody>
          </p:sp>
        </p:grpSp>
        <p:grpSp>
          <p:nvGrpSpPr>
            <p:cNvPr id="87" name="Group 86">
              <a:extLst>
                <a:ext uri="{FF2B5EF4-FFF2-40B4-BE49-F238E27FC236}">
                  <a16:creationId xmlns:a16="http://schemas.microsoft.com/office/drawing/2014/main" id="{F2DF395B-5047-5CB7-9865-444AB40C789B}"/>
                </a:ext>
              </a:extLst>
            </p:cNvPr>
            <p:cNvGrpSpPr/>
            <p:nvPr/>
          </p:nvGrpSpPr>
          <p:grpSpPr>
            <a:xfrm>
              <a:off x="5463290" y="1527413"/>
              <a:ext cx="3604440" cy="1075702"/>
              <a:chOff x="5463290" y="1065595"/>
              <a:chExt cx="3604440" cy="1075702"/>
            </a:xfrm>
          </p:grpSpPr>
          <p:sp>
            <p:nvSpPr>
              <p:cNvPr id="88" name="Rectangle: Rounded Corners 87">
                <a:extLst>
                  <a:ext uri="{FF2B5EF4-FFF2-40B4-BE49-F238E27FC236}">
                    <a16:creationId xmlns:a16="http://schemas.microsoft.com/office/drawing/2014/main" id="{FDE399BE-CB42-5A80-FF90-35B5B5608626}"/>
                  </a:ext>
                </a:extLst>
              </p:cNvPr>
              <p:cNvSpPr/>
              <p:nvPr/>
            </p:nvSpPr>
            <p:spPr>
              <a:xfrm>
                <a:off x="5463290" y="1466295"/>
                <a:ext cx="312672" cy="512822"/>
              </a:xfrm>
              <a:prstGeom prst="roundRect">
                <a:avLst>
                  <a:gd name="adj" fmla="val 35980"/>
                </a:avLst>
              </a:prstGeom>
              <a:solidFill>
                <a:srgbClr val="3AC6E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89" name="Rectangle: Rounded Corners 88">
                <a:extLst>
                  <a:ext uri="{FF2B5EF4-FFF2-40B4-BE49-F238E27FC236}">
                    <a16:creationId xmlns:a16="http://schemas.microsoft.com/office/drawing/2014/main" id="{702E199A-A35B-B2CD-315A-2877923866FC}"/>
                  </a:ext>
                </a:extLst>
              </p:cNvPr>
              <p:cNvSpPr/>
              <p:nvPr/>
            </p:nvSpPr>
            <p:spPr>
              <a:xfrm>
                <a:off x="5470263" y="1791943"/>
                <a:ext cx="611398" cy="187174"/>
              </a:xfrm>
              <a:prstGeom prst="roundRect">
                <a:avLst>
                  <a:gd name="adj" fmla="val 50000"/>
                </a:avLst>
              </a:prstGeom>
              <a:solidFill>
                <a:srgbClr val="3AC6E1">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90" name="Notched Right Arrow 69">
                <a:extLst>
                  <a:ext uri="{FF2B5EF4-FFF2-40B4-BE49-F238E27FC236}">
                    <a16:creationId xmlns:a16="http://schemas.microsoft.com/office/drawing/2014/main" id="{6227655E-A720-5D89-561E-C6A16641C85D}"/>
                  </a:ext>
                </a:extLst>
              </p:cNvPr>
              <p:cNvSpPr/>
              <p:nvPr/>
            </p:nvSpPr>
            <p:spPr>
              <a:xfrm rot="16200000">
                <a:off x="5555985" y="1482098"/>
                <a:ext cx="1075702" cy="242695"/>
              </a:xfrm>
              <a:prstGeom prst="notchedRightArrow">
                <a:avLst>
                  <a:gd name="adj1" fmla="val 100000"/>
                  <a:gd name="adj2" fmla="val 74138"/>
                </a:avLst>
              </a:prstGeom>
              <a:gradFill flip="none" rotWithShape="1">
                <a:gsLst>
                  <a:gs pos="0">
                    <a:srgbClr val="3AC6E1">
                      <a:lumMod val="75000"/>
                    </a:srgbClr>
                  </a:gs>
                  <a:gs pos="100000">
                    <a:srgbClr val="3AC6E1"/>
                  </a:gs>
                </a:gsLst>
                <a:lin ang="10800000" scaled="1"/>
                <a:tileRect/>
              </a:gradFill>
              <a:ln w="12700" cap="flat" cmpd="sng" algn="ctr">
                <a:noFill/>
                <a:prstDash val="solid"/>
                <a:miter lim="800000"/>
              </a:ln>
              <a:effectLst/>
            </p:spPr>
            <p:txBody>
              <a:bodyPr rot="0" spcFirstLastPara="0" vertOverflow="overflow" horzOverflow="overflow" vert="horz" wrap="square" lIns="91440" tIns="45720" rIns="274320" bIns="45720" numCol="1" spcCol="0" rtlCol="0" fromWordArt="0" anchor="ctr" anchorCtr="0" forceAA="0" compatLnSpc="1">
                <a:prstTxWarp prst="textNoShape">
                  <a:avLst/>
                </a:prstTxWarp>
                <a:noAutofit/>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7A7CBE43-7383-39BE-DE53-73F02CE2545C}"/>
                  </a:ext>
                </a:extLst>
              </p:cNvPr>
              <p:cNvSpPr/>
              <p:nvPr/>
            </p:nvSpPr>
            <p:spPr>
              <a:xfrm rot="16200000">
                <a:off x="5931012" y="1549334"/>
                <a:ext cx="325648" cy="242695"/>
              </a:xfrm>
              <a:custGeom>
                <a:avLst/>
                <a:gdLst>
                  <a:gd name="connsiteX0" fmla="*/ 325648 w 325648"/>
                  <a:gd name="connsiteY0" fmla="*/ 0 h 242695"/>
                  <a:gd name="connsiteX1" fmla="*/ 325648 w 325648"/>
                  <a:gd name="connsiteY1" fmla="*/ 242695 h 242695"/>
                  <a:gd name="connsiteX2" fmla="*/ 0 w 325648"/>
                  <a:gd name="connsiteY2" fmla="*/ 242695 h 242695"/>
                  <a:gd name="connsiteX3" fmla="*/ 0 w 325648"/>
                  <a:gd name="connsiteY3" fmla="*/ 0 h 242695"/>
                </a:gdLst>
                <a:ahLst/>
                <a:cxnLst>
                  <a:cxn ang="0">
                    <a:pos x="connsiteX0" y="connsiteY0"/>
                  </a:cxn>
                  <a:cxn ang="0">
                    <a:pos x="connsiteX1" y="connsiteY1"/>
                  </a:cxn>
                  <a:cxn ang="0">
                    <a:pos x="connsiteX2" y="connsiteY2"/>
                  </a:cxn>
                  <a:cxn ang="0">
                    <a:pos x="connsiteX3" y="connsiteY3"/>
                  </a:cxn>
                </a:cxnLst>
                <a:rect l="l" t="t" r="r" b="b"/>
                <a:pathLst>
                  <a:path w="325648" h="242695">
                    <a:moveTo>
                      <a:pt x="325648" y="0"/>
                    </a:moveTo>
                    <a:lnTo>
                      <a:pt x="325648" y="242695"/>
                    </a:lnTo>
                    <a:lnTo>
                      <a:pt x="0" y="242695"/>
                    </a:lnTo>
                    <a:lnTo>
                      <a:pt x="0" y="0"/>
                    </a:lnTo>
                    <a:close/>
                  </a:path>
                </a:pathLst>
              </a:custGeom>
              <a:solidFill>
                <a:srgbClr val="3AC6E1">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92" name="Arrow: Pentagon 91">
                <a:extLst>
                  <a:ext uri="{FF2B5EF4-FFF2-40B4-BE49-F238E27FC236}">
                    <a16:creationId xmlns:a16="http://schemas.microsoft.com/office/drawing/2014/main" id="{00200225-8D75-BFD8-98CB-E14C830F03FF}"/>
                  </a:ext>
                </a:extLst>
              </p:cNvPr>
              <p:cNvSpPr/>
              <p:nvPr/>
            </p:nvSpPr>
            <p:spPr>
              <a:xfrm>
                <a:off x="5619626" y="1466295"/>
                <a:ext cx="3448104" cy="325648"/>
              </a:xfrm>
              <a:prstGeom prst="homePlate">
                <a:avLst>
                  <a:gd name="adj" fmla="val 65232"/>
                </a:avLst>
              </a:prstGeom>
              <a:solidFill>
                <a:srgbClr val="3AC6E1"/>
              </a:solidFill>
              <a:ln w="12700" cap="flat" cmpd="sng" algn="ctr">
                <a:noFill/>
                <a:prstDash val="solid"/>
                <a:miter lim="800000"/>
              </a:ln>
              <a:effectLst/>
            </p:spPr>
            <p:txBody>
              <a:bodyPr lIns="246888" rIns="274320" rtlCol="0" anchor="ct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lumMod val="85000"/>
                      <a:lumOff val="15000"/>
                    </a:srgbClr>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17177183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F19A0-D5BD-DD50-2A79-2085AC7A0AA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C538748-C205-97C7-64EA-31B50C440B29}"/>
              </a:ext>
            </a:extLst>
          </p:cNvPr>
          <p:cNvSpPr txBox="1"/>
          <p:nvPr/>
        </p:nvSpPr>
        <p:spPr>
          <a:xfrm>
            <a:off x="7176655" y="422778"/>
            <a:ext cx="4507345" cy="523220"/>
          </a:xfrm>
          <a:prstGeom prst="rect">
            <a:avLst/>
          </a:prstGeom>
          <a:noFill/>
        </p:spPr>
        <p:txBody>
          <a:bodyPr wrap="square">
            <a:spAutoFit/>
          </a:bodyPr>
          <a:lstStyle/>
          <a:p>
            <a:pPr marL="0" marR="0" algn="ctr" rtl="1">
              <a:buNone/>
            </a:pPr>
            <a:r>
              <a:rPr lang="ar-SA" sz="28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سادساً: الأبعاد ال</a:t>
            </a:r>
            <a:r>
              <a:rPr lang="ar-EG" sz="28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إ</a:t>
            </a:r>
            <a:r>
              <a:rPr lang="ar-SA" sz="28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جتماعية والأسرية</a:t>
            </a:r>
            <a:endParaRPr lang="en-US" sz="20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endParaRPr>
          </a:p>
        </p:txBody>
      </p:sp>
      <p:sp>
        <p:nvSpPr>
          <p:cNvPr id="6" name="TextBox 5">
            <a:extLst>
              <a:ext uri="{FF2B5EF4-FFF2-40B4-BE49-F238E27FC236}">
                <a16:creationId xmlns:a16="http://schemas.microsoft.com/office/drawing/2014/main" id="{C0DD131C-C979-E219-1F0A-8B2DC8B33663}"/>
              </a:ext>
            </a:extLst>
          </p:cNvPr>
          <p:cNvSpPr txBox="1"/>
          <p:nvPr/>
        </p:nvSpPr>
        <p:spPr>
          <a:xfrm>
            <a:off x="508000" y="945996"/>
            <a:ext cx="11175999" cy="5593839"/>
          </a:xfrm>
          <a:prstGeom prst="rect">
            <a:avLst/>
          </a:prstGeom>
          <a:noFill/>
        </p:spPr>
        <p:txBody>
          <a:bodyPr wrap="square">
            <a:spAutoFit/>
          </a:bodyPr>
          <a:lstStyle/>
          <a:p>
            <a:pPr marL="342900" marR="0" indent="-342900" algn="justLow" rtl="1">
              <a:lnSpc>
                <a:spcPct val="150000"/>
              </a:lnSpc>
              <a:buFont typeface="Arial" panose="020B0604020202020204" pitchFamily="34" charset="0"/>
              <a:buChar char="•"/>
            </a:pPr>
            <a:r>
              <a:rPr lang="ar-SA" sz="2000" b="1" dirty="0">
                <a:effectLst/>
                <a:latin typeface="29LT Zarid Serif Rg" panose="00000100000000000000" pitchFamily="2" charset="-78"/>
                <a:ea typeface="Arial" panose="020B0604020202020204" pitchFamily="34" charset="0"/>
                <a:cs typeface="29LT Zarid Serif Rg" panose="00000100000000000000" pitchFamily="2" charset="-78"/>
              </a:rPr>
              <a:t>تشير النتائج إلى أن العزلة الاجتماعية تمثل أخطر الآثار الاجتماعية الناتجة عن إدمان الألعاب الإلكترونية</a:t>
            </a:r>
            <a:r>
              <a:rPr lang="ar-EG" sz="2000" b="1" dirty="0">
                <a:effectLst/>
                <a:latin typeface="29LT Zarid Serif Rg" panose="00000100000000000000" pitchFamily="2" charset="-78"/>
                <a:ea typeface="Arial" panose="020B0604020202020204" pitchFamily="34" charset="0"/>
                <a:cs typeface="29LT Zarid Serif Rg" panose="00000100000000000000" pitchFamily="2" charset="-78"/>
              </a:rPr>
              <a:t>.</a:t>
            </a:r>
          </a:p>
          <a:p>
            <a:pPr marL="342900" marR="0" indent="-342900" algn="justLow" rtl="1">
              <a:lnSpc>
                <a:spcPct val="150000"/>
              </a:lnSpc>
              <a:buFont typeface="Arial" panose="020B0604020202020204" pitchFamily="34" charset="0"/>
              <a:buChar char="•"/>
            </a:pPr>
            <a:r>
              <a:rPr lang="ar-SA" sz="2000" b="1" dirty="0">
                <a:effectLst/>
                <a:latin typeface="29LT Zarid Serif Rg" panose="00000100000000000000" pitchFamily="2" charset="-78"/>
                <a:ea typeface="Arial" panose="020B0604020202020204" pitchFamily="34" charset="0"/>
                <a:cs typeface="29LT Zarid Serif Rg" panose="00000100000000000000" pitchFamily="2" charset="-78"/>
              </a:rPr>
              <a:t>أظهرت البيانات أن نسبة كبيرة تصل إلى %85.5 من الطلاب يفضلون العزلة والوحدة على حساب التفاعل الإجتماعي الواقعي، وهو ما يعكس تحولا واضحًا في أنماط السلوك الاجتماعي لدى هذه الفئة</a:t>
            </a:r>
            <a:r>
              <a:rPr lang="ar-EG" sz="2000" b="1" dirty="0">
                <a:effectLst/>
                <a:latin typeface="29LT Zarid Serif Rg" panose="00000100000000000000" pitchFamily="2" charset="-78"/>
                <a:ea typeface="Arial" panose="020B0604020202020204" pitchFamily="34" charset="0"/>
                <a:cs typeface="29LT Zarid Serif Rg" panose="00000100000000000000" pitchFamily="2" charset="-78"/>
              </a:rPr>
              <a:t>.</a:t>
            </a:r>
          </a:p>
          <a:p>
            <a:pPr marL="342900" marR="0" indent="-342900" algn="justLow" rtl="1">
              <a:lnSpc>
                <a:spcPct val="150000"/>
              </a:lnSpc>
              <a:buFont typeface="Arial" panose="020B0604020202020204" pitchFamily="34" charset="0"/>
              <a:buChar char="•"/>
            </a:pPr>
            <a:r>
              <a:rPr lang="ar-EG" sz="2000" b="1" dirty="0">
                <a:latin typeface="29LT Zarid Serif Rg" panose="00000100000000000000" pitchFamily="2" charset="-78"/>
                <a:ea typeface="Arial" panose="020B0604020202020204" pitchFamily="34" charset="0"/>
                <a:cs typeface="29LT Zarid Serif Rg" panose="00000100000000000000" pitchFamily="2" charset="-78"/>
              </a:rPr>
              <a:t>أكدت الدراسات على أن هناك تدهوراً ملحوظاً في المهارات الإجتماعية، حيث سجلت الدراسات إنخفاضاً بنسبة %69 في قدرة الطلاب على التواصل الفعال، وتكوين العلاقات، والمشاركة في الأنشطة الجماعية.</a:t>
            </a:r>
          </a:p>
          <a:p>
            <a:pPr marL="342900" marR="0" indent="-342900" algn="justLow" rtl="1">
              <a:lnSpc>
                <a:spcPct val="150000"/>
              </a:lnSpc>
              <a:buFont typeface="Arial" panose="020B0604020202020204" pitchFamily="34" charset="0"/>
              <a:buChar char="•"/>
            </a:pPr>
            <a:r>
              <a:rPr lang="ar-SA" sz="2000" b="1" dirty="0">
                <a:effectLst/>
                <a:latin typeface="29LT Zarid Serif Rg" panose="00000100000000000000" pitchFamily="2" charset="-78"/>
                <a:ea typeface="Arial" panose="020B0604020202020204" pitchFamily="34" charset="0"/>
                <a:cs typeface="29LT Zarid Serif Rg" panose="00000100000000000000" pitchFamily="2" charset="-78"/>
              </a:rPr>
              <a:t>أكدت العديد من الدراسات أن الإعتماد المتزايد على الوسائط الإلكترونية يؤدي إلى تراجع دور مؤسسات التنشئة الاجتماعية التقليدية مثل الأسرة والمدرسة، حيث أصبح الطفل يقضي معظم وقته في عالم افتراضي بعيد عن التفاعل الحقيقي.</a:t>
            </a:r>
            <a:endParaRPr lang="ar-EG" sz="2000" b="1" dirty="0">
              <a:effectLst/>
              <a:latin typeface="29LT Zarid Serif Rg" panose="00000100000000000000" pitchFamily="2" charset="-78"/>
              <a:ea typeface="Arial" panose="020B0604020202020204" pitchFamily="34" charset="0"/>
              <a:cs typeface="29LT Zarid Serif Rg" panose="00000100000000000000" pitchFamily="2" charset="-78"/>
            </a:endParaRPr>
          </a:p>
          <a:p>
            <a:pPr marL="342900" marR="0" indent="-342900" algn="justLow" rtl="1">
              <a:lnSpc>
                <a:spcPct val="150000"/>
              </a:lnSpc>
              <a:buFont typeface="Arial" panose="020B0604020202020204" pitchFamily="34" charset="0"/>
              <a:buChar char="•"/>
            </a:pPr>
            <a:r>
              <a:rPr lang="ar-SA" sz="2000" b="1" dirty="0">
                <a:effectLst/>
                <a:latin typeface="29LT Zarid Serif Rg" panose="00000100000000000000" pitchFamily="2" charset="-78"/>
                <a:ea typeface="Arial" panose="020B0604020202020204" pitchFamily="34" charset="0"/>
                <a:cs typeface="29LT Zarid Serif Rg" panose="00000100000000000000" pitchFamily="2" charset="-78"/>
              </a:rPr>
              <a:t>أظهرت النتائج وجود إتساع في الفجوة بين الأبناء وأسرهم، حيث بلغت نسبة إهمال الواجبات الأسرية 38%، وهو ما يعكس تأثير الإدمان على العلاقات الأسرية بشكل مباشر. ويُفسر ذلك بانشغال الأبناء المستمر بالألعاب الإلكترونية، مما يقلل من فرص الحوار والتفاعل داخل الأسرة، ويضعف الروابط العاطفية بينهم وبين الوالدين. وقد أشارت دراسات أخرى إلى أن هذه الفجوة قد تتطور إلى مشكلات سلوكية </a:t>
            </a:r>
            <a:r>
              <a:rPr lang="ar-EG" sz="2000" b="1" dirty="0">
                <a:effectLst/>
                <a:latin typeface="29LT Zarid Serif Rg" panose="00000100000000000000" pitchFamily="2" charset="-78"/>
                <a:ea typeface="Arial" panose="020B0604020202020204" pitchFamily="34" charset="0"/>
                <a:cs typeface="29LT Zarid Serif Rg" panose="00000100000000000000" pitchFamily="2" charset="-78"/>
              </a:rPr>
              <a:t>ونفسية.</a:t>
            </a:r>
          </a:p>
          <a:p>
            <a:pPr marL="342900" marR="0" indent="-342900" algn="justLow" rtl="1">
              <a:lnSpc>
                <a:spcPct val="150000"/>
              </a:lnSpc>
              <a:buFont typeface="Arial" panose="020B0604020202020204" pitchFamily="34" charset="0"/>
              <a:buChar char="•"/>
            </a:pPr>
            <a:r>
              <a:rPr lang="ar-SA" sz="2000" b="1" dirty="0">
                <a:effectLst/>
                <a:latin typeface="29LT Zarid Serif Rg" panose="00000100000000000000" pitchFamily="2" charset="-78"/>
                <a:ea typeface="Arial" panose="020B0604020202020204" pitchFamily="34" charset="0"/>
                <a:cs typeface="29LT Zarid Serif Rg" panose="00000100000000000000" pitchFamily="2" charset="-78"/>
              </a:rPr>
              <a:t>أكدت بعض الدراسات التطبيقية أن إدمان الألعاب الإلكترونية يرتبط بظهور مشكلات مدرسية وسلوكية مصاحبة للعزلة الاجتماعية، خاصة لدى طلاب المراحل المبكرة</a:t>
            </a:r>
          </a:p>
        </p:txBody>
      </p:sp>
    </p:spTree>
    <p:extLst>
      <p:ext uri="{BB962C8B-B14F-4D97-AF65-F5344CB8AC3E}">
        <p14:creationId xmlns:p14="http://schemas.microsoft.com/office/powerpoint/2010/main" val="16344015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7E9DA-4D25-BC4E-862B-6CA12062A39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D66D6B6-84CF-0C49-B6C1-6106F0907B8F}"/>
              </a:ext>
            </a:extLst>
          </p:cNvPr>
          <p:cNvSpPr txBox="1"/>
          <p:nvPr/>
        </p:nvSpPr>
        <p:spPr>
          <a:xfrm>
            <a:off x="6714837" y="875357"/>
            <a:ext cx="4969164" cy="523220"/>
          </a:xfrm>
          <a:prstGeom prst="rect">
            <a:avLst/>
          </a:prstGeom>
          <a:noFill/>
        </p:spPr>
        <p:txBody>
          <a:bodyPr wrap="square">
            <a:spAutoFit/>
          </a:bodyPr>
          <a:lstStyle/>
          <a:p>
            <a:pPr marL="0" marR="0" algn="r" rtl="1">
              <a:buNone/>
            </a:pPr>
            <a:r>
              <a:rPr lang="ar-SA" sz="28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سابعاً: الفجوات المعرفية وأطر الحماية</a:t>
            </a:r>
            <a:endParaRPr lang="en-US" sz="20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endParaRPr>
          </a:p>
        </p:txBody>
      </p:sp>
      <p:sp>
        <p:nvSpPr>
          <p:cNvPr id="6" name="TextBox 5">
            <a:extLst>
              <a:ext uri="{FF2B5EF4-FFF2-40B4-BE49-F238E27FC236}">
                <a16:creationId xmlns:a16="http://schemas.microsoft.com/office/drawing/2014/main" id="{FE8E0A59-378D-CF6E-9E4F-AA6383A2C6C3}"/>
              </a:ext>
            </a:extLst>
          </p:cNvPr>
          <p:cNvSpPr txBox="1"/>
          <p:nvPr/>
        </p:nvSpPr>
        <p:spPr>
          <a:xfrm>
            <a:off x="508000" y="1398575"/>
            <a:ext cx="11175999" cy="4478149"/>
          </a:xfrm>
          <a:prstGeom prst="rect">
            <a:avLst/>
          </a:prstGeom>
          <a:noFill/>
        </p:spPr>
        <p:txBody>
          <a:bodyPr wrap="square">
            <a:spAutoFit/>
          </a:bodyPr>
          <a:lstStyle/>
          <a:p>
            <a:pPr marL="342900" marR="0" indent="-342900" algn="justLow" rtl="1">
              <a:lnSpc>
                <a:spcPct val="150000"/>
              </a:lnSpc>
              <a:buFont typeface="Arial" panose="020B0604020202020204" pitchFamily="34" charset="0"/>
              <a:buChar char="•"/>
            </a:pP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كشفت الدراسات الميدانية عن وجود نقص ملحوظ في وعي الأمهات بأساليب الحماية المختلفة، سواء كانت تقنية أو قانونية، مما يضع الأطفال في دائرة خطر متزايدة.</a:t>
            </a:r>
            <a:endParaRPr lang="ar-EG" sz="2400" b="1" dirty="0">
              <a:effectLst/>
              <a:latin typeface="29LT Zarid Serif Rg" panose="00000100000000000000" pitchFamily="2" charset="-78"/>
              <a:ea typeface="Arial" panose="020B0604020202020204" pitchFamily="34" charset="0"/>
              <a:cs typeface="29LT Zarid Serif Rg" panose="00000100000000000000" pitchFamily="2" charset="-78"/>
            </a:endParaRPr>
          </a:p>
          <a:p>
            <a:pPr marL="342900" marR="0" indent="-342900" algn="justLow" rtl="1">
              <a:lnSpc>
                <a:spcPct val="150000"/>
              </a:lnSpc>
              <a:buFont typeface="Arial" panose="020B0604020202020204" pitchFamily="34" charset="0"/>
              <a:buChar char="•"/>
            </a:pP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تشير البيانات إلى أن نسبة كبيرة من أولياء الأمور لا يدركون الأساليب القانونية المتاحة لحماية الأطفال من الإستغلال الإلكتروني، وهو ما يعكس ضعفًا في الثقافة القانونية المرتبطة بالفضاء الرقمي حيث أن %80 منهم يجهلون القواعد الشرعية والضوابط الأخلاقية التي يجب مراعاتها عند التعامل مع محتوى الألعاب، مما قد يؤدي إلى تعرض الأطفال لمحتويات غير مناسبة دون رقابة.</a:t>
            </a:r>
            <a:endParaRPr lang="ar-EG" sz="2400" b="1" dirty="0">
              <a:effectLst/>
              <a:latin typeface="29LT Zarid Serif Rg" panose="00000100000000000000" pitchFamily="2" charset="-78"/>
              <a:ea typeface="Arial" panose="020B0604020202020204" pitchFamily="34" charset="0"/>
              <a:cs typeface="29LT Zarid Serif Rg" panose="00000100000000000000" pitchFamily="2" charset="-78"/>
            </a:endParaRPr>
          </a:p>
          <a:p>
            <a:pPr marL="342900" marR="0" indent="-342900" algn="justLow" rtl="1">
              <a:lnSpc>
                <a:spcPct val="150000"/>
              </a:lnSpc>
              <a:buFont typeface="Arial" panose="020B0604020202020204" pitchFamily="34" charset="0"/>
              <a:buChar char="•"/>
            </a:pP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أظهرت النتائج أن 75% من أولياء الأمور لا يمتلكون المعرفة الكافية بإستخدام أدوات الحماية التقنية، مثل برامج الرقابة الأبوية (</a:t>
            </a:r>
            <a:r>
              <a:rPr lang="en-US" sz="2400" b="1" dirty="0">
                <a:effectLst/>
                <a:latin typeface="29LT Zarid Serif Rg" panose="00000100000000000000" pitchFamily="2" charset="-78"/>
                <a:ea typeface="Arial" panose="020B0604020202020204" pitchFamily="34" charset="0"/>
                <a:cs typeface="29LT Zarid Serif Rg" panose="00000100000000000000" pitchFamily="2" charset="-78"/>
              </a:rPr>
              <a:t>Parental Control)، </a:t>
            </a: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والتي تعد من أهم الوسائل الحديثة لضبط إستخدام الأطفال للأجهزة الإلكترونية.</a:t>
            </a:r>
            <a:endParaRPr lang="ar-EG" sz="2400" b="1" dirty="0">
              <a:effectLst/>
              <a:latin typeface="29LT Zarid Serif Rg" panose="00000100000000000000" pitchFamily="2" charset="-78"/>
              <a:ea typeface="Arial" panose="020B0604020202020204" pitchFamily="34" charset="0"/>
              <a:cs typeface="29LT Zarid Serif Rg" panose="00000100000000000000" pitchFamily="2" charset="-78"/>
            </a:endParaRPr>
          </a:p>
        </p:txBody>
      </p:sp>
    </p:spTree>
    <p:extLst>
      <p:ext uri="{BB962C8B-B14F-4D97-AF65-F5344CB8AC3E}">
        <p14:creationId xmlns:p14="http://schemas.microsoft.com/office/powerpoint/2010/main" val="12650070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CE61E-1C11-54FF-7158-FFACA970745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DB87BBC-73BB-40FD-51C0-72EC0BE99209}"/>
              </a:ext>
            </a:extLst>
          </p:cNvPr>
          <p:cNvSpPr txBox="1"/>
          <p:nvPr/>
        </p:nvSpPr>
        <p:spPr>
          <a:xfrm>
            <a:off x="508000" y="358124"/>
            <a:ext cx="11176001" cy="954107"/>
          </a:xfrm>
          <a:prstGeom prst="rect">
            <a:avLst/>
          </a:prstGeom>
          <a:noFill/>
        </p:spPr>
        <p:txBody>
          <a:bodyPr wrap="square">
            <a:spAutoFit/>
          </a:bodyPr>
          <a:lstStyle/>
          <a:p>
            <a:pPr marL="0" marR="0" algn="r" rtl="1">
              <a:buNone/>
            </a:pPr>
            <a:r>
              <a:rPr lang="ar-SA" sz="28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إستراتيجيات وتوصيات الحماية من مخاطر الألعاب الإلكترونية</a:t>
            </a:r>
            <a:r>
              <a:rPr lang="ar-EG" sz="28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rPr>
              <a:t> المتعلقة بالدراسات السابقة بجامعة عين شمس.</a:t>
            </a:r>
            <a:endParaRPr lang="en-US" sz="2000" dirty="0">
              <a:solidFill>
                <a:srgbClr val="322E2C"/>
              </a:solidFill>
              <a:effectLst/>
              <a:latin typeface="Hacen Samra" panose="02000000000000000000" pitchFamily="2" charset="-78"/>
              <a:ea typeface="Arial" panose="020B0604020202020204" pitchFamily="34" charset="0"/>
              <a:cs typeface="Hacen Samra" panose="02000000000000000000" pitchFamily="2" charset="-78"/>
            </a:endParaRPr>
          </a:p>
        </p:txBody>
      </p:sp>
      <p:sp>
        <p:nvSpPr>
          <p:cNvPr id="6" name="TextBox 5">
            <a:extLst>
              <a:ext uri="{FF2B5EF4-FFF2-40B4-BE49-F238E27FC236}">
                <a16:creationId xmlns:a16="http://schemas.microsoft.com/office/drawing/2014/main" id="{43E83D96-BAA4-8AEF-B4E1-395332B39362}"/>
              </a:ext>
            </a:extLst>
          </p:cNvPr>
          <p:cNvSpPr txBox="1"/>
          <p:nvPr/>
        </p:nvSpPr>
        <p:spPr>
          <a:xfrm>
            <a:off x="508000" y="1213850"/>
            <a:ext cx="11175999" cy="5312993"/>
          </a:xfrm>
          <a:prstGeom prst="rect">
            <a:avLst/>
          </a:prstGeom>
          <a:noFill/>
        </p:spPr>
        <p:txBody>
          <a:bodyPr wrap="square">
            <a:spAutoFit/>
          </a:bodyPr>
          <a:lstStyle/>
          <a:p>
            <a:pPr marL="342900" marR="0" indent="-342900" algn="justLow" rtl="1">
              <a:lnSpc>
                <a:spcPct val="150000"/>
              </a:lnSpc>
              <a:buFont typeface="Arial" panose="020B0604020202020204" pitchFamily="34" charset="0"/>
              <a:buChar char="•"/>
            </a:pPr>
            <a:r>
              <a:rPr lang="ar-SA" sz="2400" u="sng" dirty="0">
                <a:solidFill>
                  <a:srgbClr val="322E2C"/>
                </a:solidFill>
                <a:latin typeface="Hacen Samra" panose="02000000000000000000" pitchFamily="2" charset="-78"/>
                <a:cs typeface="Hacen Samra" panose="02000000000000000000" pitchFamily="2" charset="-78"/>
              </a:rPr>
              <a:t>المستوى التقني</a:t>
            </a:r>
            <a:r>
              <a:rPr lang="ar-EG" sz="2400" u="sng" dirty="0">
                <a:solidFill>
                  <a:srgbClr val="322E2C"/>
                </a:solidFill>
                <a:latin typeface="Hacen Samra" panose="02000000000000000000" pitchFamily="2" charset="-78"/>
                <a:cs typeface="Hacen Samra" panose="02000000000000000000" pitchFamily="2" charset="-78"/>
              </a:rPr>
              <a:t> :</a:t>
            </a:r>
            <a:endParaRPr lang="ar-EG" sz="2400" b="1" u="sng" dirty="0">
              <a:solidFill>
                <a:srgbClr val="2781AB"/>
              </a:solidFill>
              <a:effectLst/>
              <a:latin typeface="29LT Zarid Serif Rg" panose="00000100000000000000" pitchFamily="2" charset="-78"/>
              <a:ea typeface="Arial" panose="020B0604020202020204" pitchFamily="34" charset="0"/>
              <a:cs typeface="29LT Zarid Serif Rg" panose="00000100000000000000" pitchFamily="2" charset="-78"/>
            </a:endParaRPr>
          </a:p>
          <a:p>
            <a:pPr marR="0" algn="justLow" rtl="1">
              <a:lnSpc>
                <a:spcPct val="150000"/>
              </a:lnSpc>
            </a:pPr>
            <a:r>
              <a:rPr lang="ar-SA" sz="2200" b="1" dirty="0">
                <a:effectLst/>
                <a:latin typeface="29LT Zarid Serif Rg" panose="00000100000000000000" pitchFamily="2" charset="-78"/>
                <a:ea typeface="Arial" panose="020B0604020202020204" pitchFamily="34" charset="0"/>
                <a:cs typeface="29LT Zarid Serif Rg" panose="00000100000000000000" pitchFamily="2" charset="-78"/>
              </a:rPr>
              <a:t>يوصى بتفعيل أنظمة التصنيف العالمية مثل (</a:t>
            </a:r>
            <a:r>
              <a:rPr lang="en-US" sz="2200" b="1" dirty="0">
                <a:effectLst/>
                <a:latin typeface="29LT Zarid Serif Rg" panose="00000100000000000000" pitchFamily="2" charset="-78"/>
                <a:ea typeface="Arial" panose="020B0604020202020204" pitchFamily="34" charset="0"/>
                <a:cs typeface="29LT Zarid Serif Rg" panose="00000100000000000000" pitchFamily="2" charset="-78"/>
              </a:rPr>
              <a:t>ESRB </a:t>
            </a:r>
            <a:r>
              <a:rPr lang="ar-SA" sz="2200" b="1" dirty="0">
                <a:effectLst/>
                <a:latin typeface="29LT Zarid Serif Rg" panose="00000100000000000000" pitchFamily="2" charset="-78"/>
                <a:ea typeface="Arial" panose="020B0604020202020204" pitchFamily="34" charset="0"/>
                <a:cs typeface="29LT Zarid Serif Rg" panose="00000100000000000000" pitchFamily="2" charset="-78"/>
              </a:rPr>
              <a:t>و</a:t>
            </a:r>
            <a:r>
              <a:rPr lang="en-US" sz="2200" b="1" dirty="0">
                <a:effectLst/>
                <a:latin typeface="29LT Zarid Serif Rg" panose="00000100000000000000" pitchFamily="2" charset="-78"/>
                <a:ea typeface="Arial" panose="020B0604020202020204" pitchFamily="34" charset="0"/>
                <a:cs typeface="29LT Zarid Serif Rg" panose="00000100000000000000" pitchFamily="2" charset="-78"/>
              </a:rPr>
              <a:t>PEGI)، </a:t>
            </a:r>
            <a:r>
              <a:rPr lang="ar-SA" sz="2200" b="1" dirty="0">
                <a:effectLst/>
                <a:latin typeface="29LT Zarid Serif Rg" panose="00000100000000000000" pitchFamily="2" charset="-78"/>
                <a:ea typeface="Arial" panose="020B0604020202020204" pitchFamily="34" charset="0"/>
                <a:cs typeface="29LT Zarid Serif Rg" panose="00000100000000000000" pitchFamily="2" charset="-78"/>
              </a:rPr>
              <a:t>والتي تساعد في تحديد مدى ملاءمة الألعاب للفئات العمرية المختلفة. كما يُنصح باستخدام تطبيقات الرقابة الأبوية مثل </a:t>
            </a:r>
            <a:r>
              <a:rPr lang="en-US" sz="2200" b="1" dirty="0">
                <a:effectLst/>
                <a:latin typeface="29LT Zarid Serif Rg" panose="00000100000000000000" pitchFamily="2" charset="-78"/>
                <a:ea typeface="Arial" panose="020B0604020202020204" pitchFamily="34" charset="0"/>
                <a:cs typeface="29LT Zarid Serif Rg" panose="00000100000000000000" pitchFamily="2" charset="-78"/>
              </a:rPr>
              <a:t>Google Family Link </a:t>
            </a:r>
            <a:r>
              <a:rPr lang="ar-SA" sz="2200" b="1" dirty="0">
                <a:effectLst/>
                <a:latin typeface="29LT Zarid Serif Rg" panose="00000100000000000000" pitchFamily="2" charset="-78"/>
                <a:ea typeface="Arial" panose="020B0604020202020204" pitchFamily="34" charset="0"/>
                <a:cs typeface="29LT Zarid Serif Rg" panose="00000100000000000000" pitchFamily="2" charset="-78"/>
              </a:rPr>
              <a:t>و</a:t>
            </a:r>
            <a:r>
              <a:rPr lang="en-US" sz="2200" b="1" dirty="0">
                <a:effectLst/>
                <a:latin typeface="29LT Zarid Serif Rg" panose="00000100000000000000" pitchFamily="2" charset="-78"/>
                <a:ea typeface="Arial" panose="020B0604020202020204" pitchFamily="34" charset="0"/>
                <a:cs typeface="29LT Zarid Serif Rg" panose="00000100000000000000" pitchFamily="2" charset="-78"/>
              </a:rPr>
              <a:t>Kaspersky Safe Kids، </a:t>
            </a:r>
            <a:r>
              <a:rPr lang="ar-SA" sz="2200" b="1" dirty="0">
                <a:effectLst/>
                <a:latin typeface="29LT Zarid Serif Rg" panose="00000100000000000000" pitchFamily="2" charset="-78"/>
                <a:ea typeface="Arial" panose="020B0604020202020204" pitchFamily="34" charset="0"/>
                <a:cs typeface="29LT Zarid Serif Rg" panose="00000100000000000000" pitchFamily="2" charset="-78"/>
              </a:rPr>
              <a:t>والتي تتيح للوالدين متابعة إستخدام الأطفال للأجهزة وتحديد أوقات الاستخدام والمحتوى المناسب.</a:t>
            </a:r>
            <a:endParaRPr lang="ar-EG" sz="2200" b="1" dirty="0">
              <a:effectLst/>
              <a:latin typeface="29LT Zarid Serif Rg" panose="00000100000000000000" pitchFamily="2" charset="-78"/>
              <a:ea typeface="Arial" panose="020B0604020202020204" pitchFamily="34" charset="0"/>
              <a:cs typeface="29LT Zarid Serif Rg" panose="00000100000000000000" pitchFamily="2" charset="-78"/>
            </a:endParaRPr>
          </a:p>
          <a:p>
            <a:pPr marL="342900" indent="-342900" algn="justLow" rtl="1">
              <a:lnSpc>
                <a:spcPct val="150000"/>
              </a:lnSpc>
              <a:buFont typeface="Arial" panose="020B0604020202020204" pitchFamily="34" charset="0"/>
              <a:buChar char="•"/>
            </a:pPr>
            <a:r>
              <a:rPr lang="ar-EG" sz="2400" u="sng" dirty="0">
                <a:solidFill>
                  <a:srgbClr val="322E2C"/>
                </a:solidFill>
                <a:latin typeface="Hacen Samra" panose="02000000000000000000" pitchFamily="2" charset="-78"/>
                <a:cs typeface="Hacen Samra" panose="02000000000000000000" pitchFamily="2" charset="-78"/>
              </a:rPr>
              <a:t>المستوى الأسري : </a:t>
            </a:r>
          </a:p>
          <a:p>
            <a:pPr marR="0" algn="justLow" rtl="1">
              <a:lnSpc>
                <a:spcPct val="150000"/>
              </a:lnSpc>
            </a:pPr>
            <a:r>
              <a:rPr lang="ar-EG" sz="2200" b="1" dirty="0">
                <a:effectLst/>
                <a:latin typeface="29LT Zarid Serif Rg" panose="00000100000000000000" pitchFamily="2" charset="-78"/>
                <a:ea typeface="Arial" panose="020B0604020202020204" pitchFamily="34" charset="0"/>
                <a:cs typeface="29LT Zarid Serif Rg" panose="00000100000000000000" pitchFamily="2" charset="-78"/>
              </a:rPr>
              <a:t>فيعد دور الوالدين محوريًا في تشكيل سلوك الأطفال الرقمي، حيث يجب أن يكونوا قدوة في الإستخدام المعتدل للأجهزة الإلكترونية. كما ينبغي وضع قواعد واضحة لتنظيم وقت اللعب، بحيث لا يتجاوز الإستخدام اليومي ساعتين، مع تشجيع الأطفال على ممارسة الأنشطة البدنية والاجتماعية.</a:t>
            </a:r>
          </a:p>
          <a:p>
            <a:pPr marL="342900" indent="-342900" algn="justLow" rtl="1">
              <a:lnSpc>
                <a:spcPct val="150000"/>
              </a:lnSpc>
              <a:buFont typeface="Arial" panose="020B0604020202020204" pitchFamily="34" charset="0"/>
              <a:buChar char="•"/>
            </a:pPr>
            <a:r>
              <a:rPr lang="ar-SA" sz="2200"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ضرورة التدخل التربوي والأسري للحد من هذا التأثير، من خلال توجيه الأطفال نحو محتوى أكثر إيجابية، وتنمية مهارات التفكير النقدي لديهم، وتعزيز القيم الإجتماعية التي ترفض العنف وتدعم التفاعل الإيجابي.</a:t>
            </a:r>
          </a:p>
        </p:txBody>
      </p:sp>
    </p:spTree>
    <p:extLst>
      <p:ext uri="{BB962C8B-B14F-4D97-AF65-F5344CB8AC3E}">
        <p14:creationId xmlns:p14="http://schemas.microsoft.com/office/powerpoint/2010/main" val="3702119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24639-A418-34DC-2C06-4390BD3685C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1A75742-5889-3DC2-D854-6D1A4526BD04}"/>
              </a:ext>
            </a:extLst>
          </p:cNvPr>
          <p:cNvSpPr txBox="1"/>
          <p:nvPr/>
        </p:nvSpPr>
        <p:spPr>
          <a:xfrm>
            <a:off x="508000" y="912926"/>
            <a:ext cx="11175999" cy="5124480"/>
          </a:xfrm>
          <a:prstGeom prst="rect">
            <a:avLst/>
          </a:prstGeom>
          <a:noFill/>
        </p:spPr>
        <p:txBody>
          <a:bodyPr wrap="square">
            <a:spAutoFit/>
          </a:bodyPr>
          <a:lstStyle/>
          <a:p>
            <a:pPr marL="342900" indent="-342900" algn="justLow" rtl="1">
              <a:lnSpc>
                <a:spcPct val="150000"/>
              </a:lnSpc>
              <a:buFont typeface="Arial" panose="020B0604020202020204" pitchFamily="34" charset="0"/>
              <a:buChar char="•"/>
            </a:pPr>
            <a:r>
              <a:rPr lang="ar-SA" sz="2400" u="sng" dirty="0">
                <a:solidFill>
                  <a:srgbClr val="322E2C"/>
                </a:solidFill>
                <a:latin typeface="Hacen Samra" panose="02000000000000000000" pitchFamily="2" charset="-78"/>
                <a:cs typeface="Hacen Samra" panose="02000000000000000000" pitchFamily="2" charset="-78"/>
              </a:rPr>
              <a:t>الجانب التربوي</a:t>
            </a:r>
            <a:r>
              <a:rPr lang="ar-EG" sz="2400" u="sng" dirty="0">
                <a:solidFill>
                  <a:srgbClr val="322E2C"/>
                </a:solidFill>
                <a:latin typeface="Hacen Samra" panose="02000000000000000000" pitchFamily="2" charset="-78"/>
                <a:cs typeface="Hacen Samra" panose="02000000000000000000" pitchFamily="2" charset="-78"/>
              </a:rPr>
              <a:t> :</a:t>
            </a:r>
            <a:r>
              <a:rPr lang="ar-SA" sz="2400" u="sng" dirty="0">
                <a:solidFill>
                  <a:srgbClr val="322E2C"/>
                </a:solidFill>
                <a:latin typeface="Hacen Samra" panose="02000000000000000000" pitchFamily="2" charset="-78"/>
                <a:cs typeface="Hacen Samra" panose="02000000000000000000" pitchFamily="2" charset="-78"/>
              </a:rPr>
              <a:t> </a:t>
            </a:r>
            <a:endParaRPr lang="ar-EG" sz="2400" u="sng" dirty="0">
              <a:solidFill>
                <a:srgbClr val="322E2C"/>
              </a:solidFill>
              <a:latin typeface="Hacen Samra" panose="02000000000000000000" pitchFamily="2" charset="-78"/>
              <a:cs typeface="Hacen Samra" panose="02000000000000000000" pitchFamily="2" charset="-78"/>
            </a:endParaRPr>
          </a:p>
          <a:p>
            <a:pPr marR="0" algn="justLow" rtl="1">
              <a:lnSpc>
                <a:spcPct val="150000"/>
              </a:lnSpc>
            </a:pPr>
            <a:r>
              <a:rPr lang="ar-SA" sz="2400" b="1" dirty="0">
                <a:effectLst/>
                <a:latin typeface="29LT Zarid Serif Rg" panose="00000100000000000000" pitchFamily="2" charset="-78"/>
                <a:ea typeface="Arial" panose="020B0604020202020204" pitchFamily="34" charset="0"/>
                <a:cs typeface="29LT Zarid Serif Rg" panose="00000100000000000000" pitchFamily="2" charset="-78"/>
              </a:rPr>
              <a:t>يمكن تحويل الألعاب الإلكترونية من مصدر خطر إلى أداة تعليمية فعالة، من خلال دمج الألعاب التعليمية الهادفة في المناهج الدراسية. فهذه الألعاب تسهم في تنمية المهارات الإدراكية، وتعزز من قدرات التفكير والتحليل لدى الطلاب، مما يجعل التعلم أكثر تفاعلًا وجاذبية.</a:t>
            </a:r>
            <a:r>
              <a:rPr lang="ar-EG" sz="2400" b="1" dirty="0">
                <a:solidFill>
                  <a:srgbClr val="2781AB"/>
                </a:solidFill>
                <a:effectLst/>
                <a:latin typeface="29LT Zarid Serif Rg" panose="00000100000000000000" pitchFamily="2" charset="-78"/>
                <a:ea typeface="Arial" panose="020B0604020202020204" pitchFamily="34" charset="0"/>
                <a:cs typeface="29LT Zarid Serif Rg" panose="00000100000000000000" pitchFamily="2" charset="-78"/>
              </a:rPr>
              <a:t> </a:t>
            </a:r>
          </a:p>
          <a:p>
            <a:pPr marR="0" algn="justLow" rtl="1">
              <a:lnSpc>
                <a:spcPct val="150000"/>
              </a:lnSpc>
            </a:pPr>
            <a:r>
              <a:rPr lang="ar-EG" sz="2800" b="1" u="sng" dirty="0">
                <a:solidFill>
                  <a:srgbClr val="C00000"/>
                </a:solidFill>
                <a:latin typeface="29LT Zarid Serif Rg" panose="00000100000000000000" pitchFamily="2" charset="-78"/>
                <a:ea typeface="Arial" panose="020B0604020202020204" pitchFamily="34" charset="0"/>
                <a:cs typeface="29LT Zarid Serif Rg" panose="00000100000000000000" pitchFamily="2" charset="-78"/>
              </a:rPr>
              <a:t>الخلاصة :</a:t>
            </a:r>
          </a:p>
          <a:p>
            <a:pPr marR="0" algn="justLow" rtl="1">
              <a:lnSpc>
                <a:spcPct val="150000"/>
              </a:lnSpc>
            </a:pPr>
            <a:r>
              <a:rPr lang="ar-SA" sz="2400"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يمكن القول إن مواجهة إدمان الألعاب الإلكترونية مسؤولية مشتركة تتطلب تكاتف الجهود بين الأسرة، والمؤسسات التعليمية، والمجتمع ككل، لضمان تنشئة جيل قادر على الإستفادة من التكنولوجيا دون الوقوع في مخاطرها.</a:t>
            </a:r>
          </a:p>
          <a:p>
            <a:pPr marR="0" algn="justLow" rtl="1">
              <a:lnSpc>
                <a:spcPct val="150000"/>
              </a:lnSpc>
            </a:pPr>
            <a:r>
              <a:rPr lang="ar-SA" sz="2400"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فإن حماية الأطفال من مخاطر الألعاب الإلكترونية تتطلب تكامل الجهود بين الأسرة والمؤسسات التعليمية والتقنية، بما يضمن تحقيق الاستفادة القصوى من هذه الوسائل الحديثة، مع الحد من آثارها السلبية.</a:t>
            </a:r>
          </a:p>
        </p:txBody>
      </p:sp>
    </p:spTree>
    <p:extLst>
      <p:ext uri="{BB962C8B-B14F-4D97-AF65-F5344CB8AC3E}">
        <p14:creationId xmlns:p14="http://schemas.microsoft.com/office/powerpoint/2010/main" val="37311488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AEBED"/>
        </a:solidFill>
        <a:effectLst/>
      </p:bgPr>
    </p:bg>
    <p:spTree>
      <p:nvGrpSpPr>
        <p:cNvPr id="1" name="">
          <a:extLst>
            <a:ext uri="{FF2B5EF4-FFF2-40B4-BE49-F238E27FC236}">
              <a16:creationId xmlns:a16="http://schemas.microsoft.com/office/drawing/2014/main" id="{C692AAAE-F618-C677-6B04-B8F921ECAF2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09B7DD1-8340-1421-B4EC-71D67F1C91D4}"/>
              </a:ext>
            </a:extLst>
          </p:cNvPr>
          <p:cNvPicPr>
            <a:picLocks noChangeAspect="1"/>
          </p:cNvPicPr>
          <p:nvPr/>
        </p:nvPicPr>
        <p:blipFill>
          <a:blip r:embed="rId2">
            <a:extLst>
              <a:ext uri="{28A0092B-C50C-407E-A947-70E740481C1C}">
                <a14:useLocalDpi xmlns:a14="http://schemas.microsoft.com/office/drawing/2010/main" val="0"/>
              </a:ext>
            </a:extLst>
          </a:blip>
          <a:srcRect t="21818" b="24714"/>
          <a:stretch>
            <a:fillRect/>
          </a:stretch>
        </p:blipFill>
        <p:spPr>
          <a:xfrm>
            <a:off x="1565781" y="5466"/>
            <a:ext cx="9060437" cy="6852534"/>
          </a:xfrm>
          <a:prstGeom prst="rect">
            <a:avLst/>
          </a:prstGeom>
        </p:spPr>
      </p:pic>
    </p:spTree>
    <p:extLst>
      <p:ext uri="{BB962C8B-B14F-4D97-AF65-F5344CB8AC3E}">
        <p14:creationId xmlns:p14="http://schemas.microsoft.com/office/powerpoint/2010/main" val="1197925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56D54-6CCB-31BF-2F0D-6F042808A6B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A95695E-1CC8-590F-F7AE-88F7469C7382}"/>
              </a:ext>
            </a:extLst>
          </p:cNvPr>
          <p:cNvSpPr txBox="1"/>
          <p:nvPr/>
        </p:nvSpPr>
        <p:spPr>
          <a:xfrm>
            <a:off x="646545" y="265763"/>
            <a:ext cx="11037455" cy="954107"/>
          </a:xfrm>
          <a:prstGeom prst="rect">
            <a:avLst/>
          </a:prstGeom>
          <a:noFill/>
        </p:spPr>
        <p:txBody>
          <a:bodyPr wrap="square">
            <a:spAutoFit/>
          </a:bodyPr>
          <a:lstStyle/>
          <a:p>
            <a:pPr marL="0" marR="0" algn="ctr" rtl="1">
              <a:buNone/>
            </a:pPr>
            <a:r>
              <a:rPr lang="ar-SA" sz="2800" dirty="0">
                <a:effectLst/>
                <a:latin typeface="Hacen Samra" panose="02000000000000000000" pitchFamily="2" charset="-78"/>
                <a:ea typeface="Arial" panose="020B0604020202020204" pitchFamily="34" charset="0"/>
                <a:cs typeface="Hacen Samra" panose="02000000000000000000" pitchFamily="2" charset="-78"/>
              </a:rPr>
              <a:t>تحليل دراسات سابقة بجامعة عين شمس حول تأثير الألعاب الإلكترونية على السلوكيات النفسية والإجتماعية للشباب</a:t>
            </a:r>
            <a:r>
              <a:rPr lang="ar-EG" sz="2800" dirty="0">
                <a:effectLst/>
                <a:latin typeface="Hacen Samra" panose="02000000000000000000" pitchFamily="2" charset="-78"/>
                <a:ea typeface="Arial" panose="020B0604020202020204" pitchFamily="34" charset="0"/>
                <a:cs typeface="Hacen Samra" panose="02000000000000000000" pitchFamily="2" charset="-78"/>
              </a:rPr>
              <a:t> :</a:t>
            </a:r>
            <a:endParaRPr lang="en-US" sz="2000" dirty="0">
              <a:effectLst/>
              <a:latin typeface="Hacen Samra" panose="02000000000000000000" pitchFamily="2" charset="-78"/>
              <a:ea typeface="Arial" panose="020B0604020202020204" pitchFamily="34" charset="0"/>
              <a:cs typeface="Hacen Samra" panose="02000000000000000000" pitchFamily="2" charset="-78"/>
            </a:endParaRPr>
          </a:p>
        </p:txBody>
      </p:sp>
      <p:grpSp>
        <p:nvGrpSpPr>
          <p:cNvPr id="95" name="Group 94">
            <a:extLst>
              <a:ext uri="{FF2B5EF4-FFF2-40B4-BE49-F238E27FC236}">
                <a16:creationId xmlns:a16="http://schemas.microsoft.com/office/drawing/2014/main" id="{76473E31-0C63-BA04-78AF-DBC0D507B066}"/>
              </a:ext>
            </a:extLst>
          </p:cNvPr>
          <p:cNvGrpSpPr/>
          <p:nvPr/>
        </p:nvGrpSpPr>
        <p:grpSpPr>
          <a:xfrm>
            <a:off x="569355" y="1761719"/>
            <a:ext cx="11053289" cy="4591245"/>
            <a:chOff x="646544" y="1521573"/>
            <a:chExt cx="11053289" cy="4591245"/>
          </a:xfrm>
        </p:grpSpPr>
        <p:sp>
          <p:nvSpPr>
            <p:cNvPr id="49" name="TextBox 48">
              <a:extLst>
                <a:ext uri="{FF2B5EF4-FFF2-40B4-BE49-F238E27FC236}">
                  <a16:creationId xmlns:a16="http://schemas.microsoft.com/office/drawing/2014/main" id="{19937BF0-DCA3-8315-09F3-253CA1E1BD87}"/>
                </a:ext>
              </a:extLst>
            </p:cNvPr>
            <p:cNvSpPr txBox="1"/>
            <p:nvPr/>
          </p:nvSpPr>
          <p:spPr>
            <a:xfrm>
              <a:off x="718599" y="1521573"/>
              <a:ext cx="4500551" cy="1323439"/>
            </a:xfrm>
            <a:prstGeom prst="rect">
              <a:avLst/>
            </a:prstGeom>
            <a:noFill/>
          </p:spPr>
          <p:txBody>
            <a:bodyPr wrap="square" lIns="0" rIns="0" rtlCol="0" anchor="ctr">
              <a:spAutoFit/>
            </a:bodyPr>
            <a:lstStyle/>
            <a:p>
              <a:pPr marR="0" algn="justLow" rtl="1"/>
              <a:r>
                <a:rPr lang="ar-SA" sz="2000" b="1" dirty="0">
                  <a:latin typeface="29LT Zarid Serif Rg" panose="00000100000000000000" pitchFamily="2" charset="-78"/>
                  <a:ea typeface="Arial" panose="020B0604020202020204" pitchFamily="34" charset="0"/>
                  <a:cs typeface="29LT Zarid Serif Rg" panose="00000100000000000000" pitchFamily="2" charset="-78"/>
                </a:rPr>
                <a:t>يهدف هذا التقرير المجمع إلى تقديم صورة دقيقة مدعومة بالأرقام والنسب المئوية حول كيفية تأثر الطلاب سلوكياً، تعليمياً، صحياً، واجتماعياً بممارسة هذه الألعاب، مع تسليط الضوء على سبل الحماية والوقاية المقترحة.</a:t>
              </a:r>
            </a:p>
          </p:txBody>
        </p:sp>
        <p:sp>
          <p:nvSpPr>
            <p:cNvPr id="51" name="TextBox 50">
              <a:extLst>
                <a:ext uri="{FF2B5EF4-FFF2-40B4-BE49-F238E27FC236}">
                  <a16:creationId xmlns:a16="http://schemas.microsoft.com/office/drawing/2014/main" id="{21FDB50A-E4A8-E35E-3D71-B1812E90765D}"/>
                </a:ext>
              </a:extLst>
            </p:cNvPr>
            <p:cNvSpPr txBox="1"/>
            <p:nvPr/>
          </p:nvSpPr>
          <p:spPr>
            <a:xfrm>
              <a:off x="646544" y="4481602"/>
              <a:ext cx="4568275" cy="1631216"/>
            </a:xfrm>
            <a:prstGeom prst="rect">
              <a:avLst/>
            </a:prstGeom>
            <a:noFill/>
          </p:spPr>
          <p:txBody>
            <a:bodyPr wrap="square" lIns="0" rIns="0" rtlCol="0" anchor="ctr">
              <a:spAutoFit/>
            </a:bodyPr>
            <a:lstStyle/>
            <a:p>
              <a:pPr marR="0" algn="justLow" rtl="1"/>
              <a:r>
                <a:rPr lang="ar-SA" sz="2000" b="1" dirty="0">
                  <a:latin typeface="29LT Zarid Serif Rg" panose="00000100000000000000" pitchFamily="2" charset="-78"/>
                  <a:ea typeface="Arial" panose="020B0604020202020204" pitchFamily="34" charset="0"/>
                  <a:cs typeface="29LT Zarid Serif Rg" panose="00000100000000000000" pitchFamily="2" charset="-78"/>
                </a:rPr>
                <a:t>تميزت هذه الدراسات بتنوع العينات التي أجريت عليها، حيث شملت فئات عمرية ومجتمعية مختلفة، تضمنت أطفال مرحلة رياض الأطفال (حوالي 5-6 سنوات)، وتلاميذ المرحلة الابتدائية، وطلاب المرحلة الثانوية (حوالي 15-18 سنة)، بالإضافة إلى فئة المراهقين والشباب.</a:t>
              </a:r>
            </a:p>
          </p:txBody>
        </p:sp>
        <p:sp>
          <p:nvSpPr>
            <p:cNvPr id="52" name="TextBox 51">
              <a:extLst>
                <a:ext uri="{FF2B5EF4-FFF2-40B4-BE49-F238E27FC236}">
                  <a16:creationId xmlns:a16="http://schemas.microsoft.com/office/drawing/2014/main" id="{343A9DAA-F627-E6DD-500B-08A94A032B68}"/>
                </a:ext>
              </a:extLst>
            </p:cNvPr>
            <p:cNvSpPr txBox="1"/>
            <p:nvPr/>
          </p:nvSpPr>
          <p:spPr>
            <a:xfrm>
              <a:off x="6972852" y="2749236"/>
              <a:ext cx="4726981" cy="1938992"/>
            </a:xfrm>
            <a:prstGeom prst="rect">
              <a:avLst/>
            </a:prstGeom>
            <a:noFill/>
          </p:spPr>
          <p:txBody>
            <a:bodyPr wrap="square" lIns="0" rIns="0" rtlCol="0" anchor="ctr">
              <a:spAutoFit/>
            </a:bodyPr>
            <a:lstStyle/>
            <a:p>
              <a:pPr marR="0" algn="justLow" rtl="1"/>
              <a:r>
                <a:rPr lang="ar-SA" sz="2000" b="1" dirty="0">
                  <a:latin typeface="29LT Zarid Serif Rg" panose="00000100000000000000" pitchFamily="2" charset="-78"/>
                  <a:ea typeface="Arial" panose="020B0604020202020204" pitchFamily="34" charset="0"/>
                  <a:cs typeface="29LT Zarid Serif Rg" panose="00000100000000000000" pitchFamily="2" charset="-78"/>
                </a:rPr>
                <a:t>يستند هذا التقرير إلى تحليل علمي لعدد (23) دراسة تم إجراؤها في جامعة عين شمس عبر مجموعة من الكليات والتخصصات المختلفة، والتي شملت كلية التربية، كلية الآداب، كلية البنات للآداب والعلوم والتربية، كلية الدراسات العليا للطفولة، ومعهد الدراسات والبحوث البيئية، حيث تناولت هذه الدراسات موضوع الألعاب الإلكترونية وتأثيراتها من زوايا متعددة.</a:t>
              </a:r>
            </a:p>
          </p:txBody>
        </p:sp>
        <p:pic>
          <p:nvPicPr>
            <p:cNvPr id="54" name="Graphic 53" descr="Bullseye with solid fill">
              <a:extLst>
                <a:ext uri="{FF2B5EF4-FFF2-40B4-BE49-F238E27FC236}">
                  <a16:creationId xmlns:a16="http://schemas.microsoft.com/office/drawing/2014/main" id="{7E4A72EB-3A18-2FD4-4E0C-1F9642CECE3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237963" y="1811490"/>
              <a:ext cx="548640" cy="548640"/>
            </a:xfrm>
            <a:prstGeom prst="rect">
              <a:avLst/>
            </a:prstGeom>
          </p:spPr>
        </p:pic>
        <p:pic>
          <p:nvPicPr>
            <p:cNvPr id="56" name="Graphic 55" descr="Tools with solid fill">
              <a:extLst>
                <a:ext uri="{FF2B5EF4-FFF2-40B4-BE49-F238E27FC236}">
                  <a16:creationId xmlns:a16="http://schemas.microsoft.com/office/drawing/2014/main" id="{23B55896-4A38-ACD7-F7FE-1BF58EF5B1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237963" y="5025452"/>
              <a:ext cx="548640" cy="548640"/>
            </a:xfrm>
            <a:prstGeom prst="rect">
              <a:avLst/>
            </a:prstGeom>
          </p:spPr>
        </p:pic>
        <p:pic>
          <p:nvPicPr>
            <p:cNvPr id="57" name="Graphic 56" descr="Daily calendar with solid fill">
              <a:extLst>
                <a:ext uri="{FF2B5EF4-FFF2-40B4-BE49-F238E27FC236}">
                  <a16:creationId xmlns:a16="http://schemas.microsoft.com/office/drawing/2014/main" id="{9D067865-D6AF-509C-279F-AE0505BA29E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05398" y="3444412"/>
              <a:ext cx="548640" cy="548640"/>
            </a:xfrm>
            <a:prstGeom prst="rect">
              <a:avLst/>
            </a:prstGeom>
          </p:spPr>
        </p:pic>
        <p:grpSp>
          <p:nvGrpSpPr>
            <p:cNvPr id="66" name="Group 65">
              <a:extLst>
                <a:ext uri="{FF2B5EF4-FFF2-40B4-BE49-F238E27FC236}">
                  <a16:creationId xmlns:a16="http://schemas.microsoft.com/office/drawing/2014/main" id="{857F9A54-DDFA-CB1C-D72A-13D660D0DF43}"/>
                </a:ext>
              </a:extLst>
            </p:cNvPr>
            <p:cNvGrpSpPr/>
            <p:nvPr/>
          </p:nvGrpSpPr>
          <p:grpSpPr>
            <a:xfrm>
              <a:off x="5463290" y="4736248"/>
              <a:ext cx="3604440" cy="1075702"/>
              <a:chOff x="5463290" y="3027513"/>
              <a:chExt cx="3604440" cy="1075702"/>
            </a:xfrm>
          </p:grpSpPr>
          <p:sp>
            <p:nvSpPr>
              <p:cNvPr id="67" name="Rectangle: Rounded Corners 66">
                <a:extLst>
                  <a:ext uri="{FF2B5EF4-FFF2-40B4-BE49-F238E27FC236}">
                    <a16:creationId xmlns:a16="http://schemas.microsoft.com/office/drawing/2014/main" id="{AFC012FC-3691-19AA-74C1-E3B432A9FCFF}"/>
                  </a:ext>
                </a:extLst>
              </p:cNvPr>
              <p:cNvSpPr/>
              <p:nvPr/>
            </p:nvSpPr>
            <p:spPr>
              <a:xfrm>
                <a:off x="5463290" y="3428213"/>
                <a:ext cx="312672" cy="512822"/>
              </a:xfrm>
              <a:prstGeom prst="roundRect">
                <a:avLst>
                  <a:gd name="adj" fmla="val 35980"/>
                </a:avLst>
              </a:prstGeom>
              <a:solidFill>
                <a:srgbClr val="6EA56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68" name="Rectangle: Rounded Corners 67">
                <a:extLst>
                  <a:ext uri="{FF2B5EF4-FFF2-40B4-BE49-F238E27FC236}">
                    <a16:creationId xmlns:a16="http://schemas.microsoft.com/office/drawing/2014/main" id="{8106A540-943D-FA27-ECEB-A58070B5A376}"/>
                  </a:ext>
                </a:extLst>
              </p:cNvPr>
              <p:cNvSpPr/>
              <p:nvPr/>
            </p:nvSpPr>
            <p:spPr>
              <a:xfrm>
                <a:off x="5470263" y="3753861"/>
                <a:ext cx="611398" cy="187174"/>
              </a:xfrm>
              <a:prstGeom prst="roundRect">
                <a:avLst>
                  <a:gd name="adj" fmla="val 50000"/>
                </a:avLst>
              </a:prstGeom>
              <a:solidFill>
                <a:srgbClr val="6EA56C">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69" name="Notched Right Arrow 69">
                <a:extLst>
                  <a:ext uri="{FF2B5EF4-FFF2-40B4-BE49-F238E27FC236}">
                    <a16:creationId xmlns:a16="http://schemas.microsoft.com/office/drawing/2014/main" id="{30424955-8FFC-AD38-83DE-9264BAADC526}"/>
                  </a:ext>
                </a:extLst>
              </p:cNvPr>
              <p:cNvSpPr/>
              <p:nvPr/>
            </p:nvSpPr>
            <p:spPr>
              <a:xfrm rot="16200000">
                <a:off x="5555985" y="3444016"/>
                <a:ext cx="1075702" cy="242695"/>
              </a:xfrm>
              <a:prstGeom prst="notchedRightArrow">
                <a:avLst>
                  <a:gd name="adj1" fmla="val 100000"/>
                  <a:gd name="adj2" fmla="val 74138"/>
                </a:avLst>
              </a:prstGeom>
              <a:gradFill flip="none" rotWithShape="1">
                <a:gsLst>
                  <a:gs pos="0">
                    <a:srgbClr val="6EA56C">
                      <a:lumMod val="75000"/>
                    </a:srgbClr>
                  </a:gs>
                  <a:gs pos="100000">
                    <a:srgbClr val="6EA56C"/>
                  </a:gs>
                </a:gsLst>
                <a:lin ang="10800000" scaled="1"/>
                <a:tileRect/>
              </a:gradFill>
              <a:ln w="12700" cap="flat" cmpd="sng" algn="ctr">
                <a:noFill/>
                <a:prstDash val="solid"/>
                <a:miter lim="800000"/>
              </a:ln>
              <a:effectLst/>
            </p:spPr>
            <p:txBody>
              <a:bodyPr rot="0" spcFirstLastPara="0" vertOverflow="overflow" horzOverflow="overflow" vert="horz" wrap="square" lIns="91440" tIns="45720" rIns="274320" bIns="45720" numCol="1" spcCol="0" rtlCol="0" fromWordArt="0" anchor="ctr" anchorCtr="0" forceAA="0" compatLnSpc="1">
                <a:prstTxWarp prst="textNoShape">
                  <a:avLst/>
                </a:prstTxWarp>
                <a:noAutofit/>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5902E5EE-6BCD-659E-1CF8-8BD6E265700A}"/>
                  </a:ext>
                </a:extLst>
              </p:cNvPr>
              <p:cNvSpPr/>
              <p:nvPr/>
            </p:nvSpPr>
            <p:spPr>
              <a:xfrm rot="16200000">
                <a:off x="5931012" y="3511251"/>
                <a:ext cx="325648" cy="242695"/>
              </a:xfrm>
              <a:custGeom>
                <a:avLst/>
                <a:gdLst>
                  <a:gd name="connsiteX0" fmla="*/ 325648 w 325648"/>
                  <a:gd name="connsiteY0" fmla="*/ 0 h 242695"/>
                  <a:gd name="connsiteX1" fmla="*/ 325648 w 325648"/>
                  <a:gd name="connsiteY1" fmla="*/ 242695 h 242695"/>
                  <a:gd name="connsiteX2" fmla="*/ 0 w 325648"/>
                  <a:gd name="connsiteY2" fmla="*/ 242695 h 242695"/>
                  <a:gd name="connsiteX3" fmla="*/ 0 w 325648"/>
                  <a:gd name="connsiteY3" fmla="*/ 0 h 242695"/>
                </a:gdLst>
                <a:ahLst/>
                <a:cxnLst>
                  <a:cxn ang="0">
                    <a:pos x="connsiteX0" y="connsiteY0"/>
                  </a:cxn>
                  <a:cxn ang="0">
                    <a:pos x="connsiteX1" y="connsiteY1"/>
                  </a:cxn>
                  <a:cxn ang="0">
                    <a:pos x="connsiteX2" y="connsiteY2"/>
                  </a:cxn>
                  <a:cxn ang="0">
                    <a:pos x="connsiteX3" y="connsiteY3"/>
                  </a:cxn>
                </a:cxnLst>
                <a:rect l="l" t="t" r="r" b="b"/>
                <a:pathLst>
                  <a:path w="325648" h="242695">
                    <a:moveTo>
                      <a:pt x="325648" y="0"/>
                    </a:moveTo>
                    <a:lnTo>
                      <a:pt x="325648" y="242695"/>
                    </a:lnTo>
                    <a:lnTo>
                      <a:pt x="0" y="242695"/>
                    </a:lnTo>
                    <a:lnTo>
                      <a:pt x="0" y="0"/>
                    </a:lnTo>
                    <a:close/>
                  </a:path>
                </a:pathLst>
              </a:custGeom>
              <a:solidFill>
                <a:srgbClr val="6EA56C">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1" name="Arrow: Pentagon 70">
                <a:extLst>
                  <a:ext uri="{FF2B5EF4-FFF2-40B4-BE49-F238E27FC236}">
                    <a16:creationId xmlns:a16="http://schemas.microsoft.com/office/drawing/2014/main" id="{13771547-7796-B890-27E5-5C1C95687157}"/>
                  </a:ext>
                </a:extLst>
              </p:cNvPr>
              <p:cNvSpPr/>
              <p:nvPr/>
            </p:nvSpPr>
            <p:spPr>
              <a:xfrm>
                <a:off x="5619626" y="3428213"/>
                <a:ext cx="3448104" cy="325648"/>
              </a:xfrm>
              <a:prstGeom prst="homePlate">
                <a:avLst>
                  <a:gd name="adj" fmla="val 65232"/>
                </a:avLst>
              </a:prstGeom>
              <a:solidFill>
                <a:srgbClr val="6EA56C"/>
              </a:solidFill>
              <a:ln w="12700" cap="flat" cmpd="sng" algn="ctr">
                <a:noFill/>
                <a:prstDash val="solid"/>
                <a:miter lim="800000"/>
              </a:ln>
              <a:effectLst/>
            </p:spPr>
            <p:txBody>
              <a:bodyPr lIns="246888" rIns="274320" rtlCol="0" anchor="ct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lumMod val="85000"/>
                      <a:lumOff val="15000"/>
                    </a:srgbClr>
                  </a:solidFill>
                  <a:effectLst/>
                  <a:uLnTx/>
                  <a:uFillTx/>
                  <a:latin typeface="Calibri" panose="020F0502020204030204"/>
                  <a:ea typeface="+mn-ea"/>
                  <a:cs typeface="+mn-cs"/>
                </a:endParaRPr>
              </a:p>
            </p:txBody>
          </p:sp>
        </p:grpSp>
        <p:grpSp>
          <p:nvGrpSpPr>
            <p:cNvPr id="73" name="Group 72">
              <a:extLst>
                <a:ext uri="{FF2B5EF4-FFF2-40B4-BE49-F238E27FC236}">
                  <a16:creationId xmlns:a16="http://schemas.microsoft.com/office/drawing/2014/main" id="{DD6E5F87-F52B-1AAE-D089-C84586FE82C7}"/>
                </a:ext>
              </a:extLst>
            </p:cNvPr>
            <p:cNvGrpSpPr/>
            <p:nvPr/>
          </p:nvGrpSpPr>
          <p:grpSpPr>
            <a:xfrm>
              <a:off x="3124270" y="3158724"/>
              <a:ext cx="3597467" cy="1075702"/>
              <a:chOff x="3124270" y="4008473"/>
              <a:chExt cx="3597467" cy="1075702"/>
            </a:xfrm>
          </p:grpSpPr>
          <p:sp>
            <p:nvSpPr>
              <p:cNvPr id="74" name="Rectangle: Rounded Corners 73">
                <a:extLst>
                  <a:ext uri="{FF2B5EF4-FFF2-40B4-BE49-F238E27FC236}">
                    <a16:creationId xmlns:a16="http://schemas.microsoft.com/office/drawing/2014/main" id="{97E2A232-7D0E-E7D3-A9C3-B72153A01E64}"/>
                  </a:ext>
                </a:extLst>
              </p:cNvPr>
              <p:cNvSpPr/>
              <p:nvPr/>
            </p:nvSpPr>
            <p:spPr>
              <a:xfrm flipH="1">
                <a:off x="6409670" y="4409173"/>
                <a:ext cx="312067" cy="512822"/>
              </a:xfrm>
              <a:prstGeom prst="roundRect">
                <a:avLst>
                  <a:gd name="adj" fmla="val 35980"/>
                </a:avLst>
              </a:prstGeom>
              <a:solidFill>
                <a:srgbClr val="F15F4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5" name="Rectangle: Rounded Corners 74">
                <a:extLst>
                  <a:ext uri="{FF2B5EF4-FFF2-40B4-BE49-F238E27FC236}">
                    <a16:creationId xmlns:a16="http://schemas.microsoft.com/office/drawing/2014/main" id="{24497B8B-06EB-6D88-7CE7-3F73BD1C070F}"/>
                  </a:ext>
                </a:extLst>
              </p:cNvPr>
              <p:cNvSpPr/>
              <p:nvPr/>
            </p:nvSpPr>
            <p:spPr>
              <a:xfrm flipH="1">
                <a:off x="6104562" y="4734821"/>
                <a:ext cx="610215" cy="187174"/>
              </a:xfrm>
              <a:prstGeom prst="roundRect">
                <a:avLst>
                  <a:gd name="adj" fmla="val 50000"/>
                </a:avLst>
              </a:prstGeom>
              <a:solidFill>
                <a:srgbClr val="F15F47">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76" name="Notched Right Arrow 69">
                <a:extLst>
                  <a:ext uri="{FF2B5EF4-FFF2-40B4-BE49-F238E27FC236}">
                    <a16:creationId xmlns:a16="http://schemas.microsoft.com/office/drawing/2014/main" id="{B9460517-E045-7101-B89B-AA6A98F92E52}"/>
                  </a:ext>
                </a:extLst>
              </p:cNvPr>
              <p:cNvSpPr/>
              <p:nvPr/>
            </p:nvSpPr>
            <p:spPr>
              <a:xfrm rot="5400000" flipH="1">
                <a:off x="5554560" y="4425211"/>
                <a:ext cx="1075702" cy="242225"/>
              </a:xfrm>
              <a:prstGeom prst="notchedRightArrow">
                <a:avLst>
                  <a:gd name="adj1" fmla="val 100000"/>
                  <a:gd name="adj2" fmla="val 74138"/>
                </a:avLst>
              </a:prstGeom>
              <a:gradFill flip="none" rotWithShape="1">
                <a:gsLst>
                  <a:gs pos="0">
                    <a:srgbClr val="F15F47">
                      <a:lumMod val="75000"/>
                    </a:srgbClr>
                  </a:gs>
                  <a:gs pos="100000">
                    <a:srgbClr val="F15F47"/>
                  </a:gs>
                </a:gsLst>
                <a:lin ang="10800000" scaled="1"/>
                <a:tileRect/>
              </a:gradFill>
              <a:ln w="12700" cap="flat" cmpd="sng" algn="ctr">
                <a:noFill/>
                <a:prstDash val="solid"/>
                <a:miter lim="800000"/>
              </a:ln>
              <a:effectLst/>
            </p:spPr>
            <p:txBody>
              <a:bodyPr rot="0" spcFirstLastPara="0" vertOverflow="overflow" horzOverflow="overflow" vert="horz" wrap="square" lIns="91440" tIns="45720" rIns="274320" bIns="45720" numCol="1" spcCol="0" rtlCol="0" fromWordArt="0" anchor="ctr" anchorCtr="0" forceAA="0" compatLnSpc="1">
                <a:prstTxWarp prst="textNoShape">
                  <a:avLst/>
                </a:prstTxWarp>
                <a:noAutofit/>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C521B0AB-FD59-42F2-E325-5F43D984F56E}"/>
                  </a:ext>
                </a:extLst>
              </p:cNvPr>
              <p:cNvSpPr/>
              <p:nvPr/>
            </p:nvSpPr>
            <p:spPr>
              <a:xfrm rot="5400000" flipH="1">
                <a:off x="5929587" y="4492446"/>
                <a:ext cx="325648" cy="242225"/>
              </a:xfrm>
              <a:custGeom>
                <a:avLst/>
                <a:gdLst>
                  <a:gd name="connsiteX0" fmla="*/ 325648 w 325648"/>
                  <a:gd name="connsiteY0" fmla="*/ 242225 h 242225"/>
                  <a:gd name="connsiteX1" fmla="*/ 325648 w 325648"/>
                  <a:gd name="connsiteY1" fmla="*/ 0 h 242225"/>
                  <a:gd name="connsiteX2" fmla="*/ 0 w 325648"/>
                  <a:gd name="connsiteY2" fmla="*/ 0 h 242225"/>
                  <a:gd name="connsiteX3" fmla="*/ 0 w 325648"/>
                  <a:gd name="connsiteY3" fmla="*/ 242225 h 242225"/>
                </a:gdLst>
                <a:ahLst/>
                <a:cxnLst>
                  <a:cxn ang="0">
                    <a:pos x="connsiteX0" y="connsiteY0"/>
                  </a:cxn>
                  <a:cxn ang="0">
                    <a:pos x="connsiteX1" y="connsiteY1"/>
                  </a:cxn>
                  <a:cxn ang="0">
                    <a:pos x="connsiteX2" y="connsiteY2"/>
                  </a:cxn>
                  <a:cxn ang="0">
                    <a:pos x="connsiteX3" y="connsiteY3"/>
                  </a:cxn>
                </a:cxnLst>
                <a:rect l="l" t="t" r="r" b="b"/>
                <a:pathLst>
                  <a:path w="325648" h="242225">
                    <a:moveTo>
                      <a:pt x="325648" y="242225"/>
                    </a:moveTo>
                    <a:lnTo>
                      <a:pt x="325648" y="0"/>
                    </a:lnTo>
                    <a:lnTo>
                      <a:pt x="0" y="0"/>
                    </a:lnTo>
                    <a:lnTo>
                      <a:pt x="0" y="242225"/>
                    </a:lnTo>
                    <a:close/>
                  </a:path>
                </a:pathLst>
              </a:custGeom>
              <a:solidFill>
                <a:srgbClr val="F15F47">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8" name="Arrow: Pentagon 77">
                <a:extLst>
                  <a:ext uri="{FF2B5EF4-FFF2-40B4-BE49-F238E27FC236}">
                    <a16:creationId xmlns:a16="http://schemas.microsoft.com/office/drawing/2014/main" id="{11966E2C-9662-79DF-A00A-FCCFFF09ED63}"/>
                  </a:ext>
                </a:extLst>
              </p:cNvPr>
              <p:cNvSpPr/>
              <p:nvPr/>
            </p:nvSpPr>
            <p:spPr>
              <a:xfrm flipH="1">
                <a:off x="3124270" y="4409173"/>
                <a:ext cx="3441433" cy="325648"/>
              </a:xfrm>
              <a:prstGeom prst="homePlate">
                <a:avLst>
                  <a:gd name="adj" fmla="val 65232"/>
                </a:avLst>
              </a:prstGeom>
              <a:solidFill>
                <a:srgbClr val="F15F47"/>
              </a:solidFill>
              <a:ln w="12700" cap="flat" cmpd="sng" algn="ctr">
                <a:noFill/>
                <a:prstDash val="solid"/>
                <a:miter lim="800000"/>
              </a:ln>
              <a:effectLst/>
            </p:spPr>
            <p:txBody>
              <a:bodyPr lIns="246888"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lumMod val="85000"/>
                      <a:lumOff val="15000"/>
                    </a:srgbClr>
                  </a:solidFill>
                  <a:effectLst/>
                  <a:uLnTx/>
                  <a:uFillTx/>
                  <a:latin typeface="Calibri" panose="020F0502020204030204"/>
                  <a:ea typeface="+mn-ea"/>
                  <a:cs typeface="+mn-cs"/>
                </a:endParaRPr>
              </a:p>
            </p:txBody>
          </p:sp>
        </p:grpSp>
        <p:grpSp>
          <p:nvGrpSpPr>
            <p:cNvPr id="87" name="Group 86">
              <a:extLst>
                <a:ext uri="{FF2B5EF4-FFF2-40B4-BE49-F238E27FC236}">
                  <a16:creationId xmlns:a16="http://schemas.microsoft.com/office/drawing/2014/main" id="{3D0F6F79-B34B-EA2D-C28A-A8DBD2AB9477}"/>
                </a:ext>
              </a:extLst>
            </p:cNvPr>
            <p:cNvGrpSpPr/>
            <p:nvPr/>
          </p:nvGrpSpPr>
          <p:grpSpPr>
            <a:xfrm>
              <a:off x="5463290" y="1527413"/>
              <a:ext cx="3604440" cy="1075702"/>
              <a:chOff x="5463290" y="1065595"/>
              <a:chExt cx="3604440" cy="1075702"/>
            </a:xfrm>
          </p:grpSpPr>
          <p:sp>
            <p:nvSpPr>
              <p:cNvPr id="88" name="Rectangle: Rounded Corners 87">
                <a:extLst>
                  <a:ext uri="{FF2B5EF4-FFF2-40B4-BE49-F238E27FC236}">
                    <a16:creationId xmlns:a16="http://schemas.microsoft.com/office/drawing/2014/main" id="{C1CB7D5F-1167-0DDB-D9F4-E65732CB54AF}"/>
                  </a:ext>
                </a:extLst>
              </p:cNvPr>
              <p:cNvSpPr/>
              <p:nvPr/>
            </p:nvSpPr>
            <p:spPr>
              <a:xfrm>
                <a:off x="5463290" y="1466295"/>
                <a:ext cx="312672" cy="512822"/>
              </a:xfrm>
              <a:prstGeom prst="roundRect">
                <a:avLst>
                  <a:gd name="adj" fmla="val 35980"/>
                </a:avLst>
              </a:prstGeom>
              <a:solidFill>
                <a:srgbClr val="3AC6E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89" name="Rectangle: Rounded Corners 88">
                <a:extLst>
                  <a:ext uri="{FF2B5EF4-FFF2-40B4-BE49-F238E27FC236}">
                    <a16:creationId xmlns:a16="http://schemas.microsoft.com/office/drawing/2014/main" id="{3BC5ED46-7EC5-FDBA-81C4-2283DFFB3514}"/>
                  </a:ext>
                </a:extLst>
              </p:cNvPr>
              <p:cNvSpPr/>
              <p:nvPr/>
            </p:nvSpPr>
            <p:spPr>
              <a:xfrm>
                <a:off x="5470263" y="1791943"/>
                <a:ext cx="611398" cy="187174"/>
              </a:xfrm>
              <a:prstGeom prst="roundRect">
                <a:avLst>
                  <a:gd name="adj" fmla="val 50000"/>
                </a:avLst>
              </a:prstGeom>
              <a:solidFill>
                <a:srgbClr val="3AC6E1">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90" name="Notched Right Arrow 69">
                <a:extLst>
                  <a:ext uri="{FF2B5EF4-FFF2-40B4-BE49-F238E27FC236}">
                    <a16:creationId xmlns:a16="http://schemas.microsoft.com/office/drawing/2014/main" id="{35E950AF-89C2-9C81-1402-E298AEADC8E6}"/>
                  </a:ext>
                </a:extLst>
              </p:cNvPr>
              <p:cNvSpPr/>
              <p:nvPr/>
            </p:nvSpPr>
            <p:spPr>
              <a:xfrm rot="16200000">
                <a:off x="5555985" y="1482098"/>
                <a:ext cx="1075702" cy="242695"/>
              </a:xfrm>
              <a:prstGeom prst="notchedRightArrow">
                <a:avLst>
                  <a:gd name="adj1" fmla="val 100000"/>
                  <a:gd name="adj2" fmla="val 74138"/>
                </a:avLst>
              </a:prstGeom>
              <a:gradFill flip="none" rotWithShape="1">
                <a:gsLst>
                  <a:gs pos="0">
                    <a:srgbClr val="3AC6E1">
                      <a:lumMod val="75000"/>
                    </a:srgbClr>
                  </a:gs>
                  <a:gs pos="100000">
                    <a:srgbClr val="3AC6E1"/>
                  </a:gs>
                </a:gsLst>
                <a:lin ang="10800000" scaled="1"/>
                <a:tileRect/>
              </a:gradFill>
              <a:ln w="12700" cap="flat" cmpd="sng" algn="ctr">
                <a:noFill/>
                <a:prstDash val="solid"/>
                <a:miter lim="800000"/>
              </a:ln>
              <a:effectLst/>
            </p:spPr>
            <p:txBody>
              <a:bodyPr rot="0" spcFirstLastPara="0" vertOverflow="overflow" horzOverflow="overflow" vert="horz" wrap="square" lIns="91440" tIns="45720" rIns="274320" bIns="45720" numCol="1" spcCol="0" rtlCol="0" fromWordArt="0" anchor="ctr" anchorCtr="0" forceAA="0" compatLnSpc="1">
                <a:prstTxWarp prst="textNoShape">
                  <a:avLst/>
                </a:prstTxWarp>
                <a:noAutofit/>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F2619480-D36B-80F0-4B5E-CD4000637A5F}"/>
                  </a:ext>
                </a:extLst>
              </p:cNvPr>
              <p:cNvSpPr/>
              <p:nvPr/>
            </p:nvSpPr>
            <p:spPr>
              <a:xfrm rot="16200000">
                <a:off x="5931012" y="1549334"/>
                <a:ext cx="325648" cy="242695"/>
              </a:xfrm>
              <a:custGeom>
                <a:avLst/>
                <a:gdLst>
                  <a:gd name="connsiteX0" fmla="*/ 325648 w 325648"/>
                  <a:gd name="connsiteY0" fmla="*/ 0 h 242695"/>
                  <a:gd name="connsiteX1" fmla="*/ 325648 w 325648"/>
                  <a:gd name="connsiteY1" fmla="*/ 242695 h 242695"/>
                  <a:gd name="connsiteX2" fmla="*/ 0 w 325648"/>
                  <a:gd name="connsiteY2" fmla="*/ 242695 h 242695"/>
                  <a:gd name="connsiteX3" fmla="*/ 0 w 325648"/>
                  <a:gd name="connsiteY3" fmla="*/ 0 h 242695"/>
                </a:gdLst>
                <a:ahLst/>
                <a:cxnLst>
                  <a:cxn ang="0">
                    <a:pos x="connsiteX0" y="connsiteY0"/>
                  </a:cxn>
                  <a:cxn ang="0">
                    <a:pos x="connsiteX1" y="connsiteY1"/>
                  </a:cxn>
                  <a:cxn ang="0">
                    <a:pos x="connsiteX2" y="connsiteY2"/>
                  </a:cxn>
                  <a:cxn ang="0">
                    <a:pos x="connsiteX3" y="connsiteY3"/>
                  </a:cxn>
                </a:cxnLst>
                <a:rect l="l" t="t" r="r" b="b"/>
                <a:pathLst>
                  <a:path w="325648" h="242695">
                    <a:moveTo>
                      <a:pt x="325648" y="0"/>
                    </a:moveTo>
                    <a:lnTo>
                      <a:pt x="325648" y="242695"/>
                    </a:lnTo>
                    <a:lnTo>
                      <a:pt x="0" y="242695"/>
                    </a:lnTo>
                    <a:lnTo>
                      <a:pt x="0" y="0"/>
                    </a:lnTo>
                    <a:close/>
                  </a:path>
                </a:pathLst>
              </a:custGeom>
              <a:solidFill>
                <a:srgbClr val="3AC6E1">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92" name="Arrow: Pentagon 91">
                <a:extLst>
                  <a:ext uri="{FF2B5EF4-FFF2-40B4-BE49-F238E27FC236}">
                    <a16:creationId xmlns:a16="http://schemas.microsoft.com/office/drawing/2014/main" id="{C90DEEE1-31CC-0D3C-7069-A97A05319A47}"/>
                  </a:ext>
                </a:extLst>
              </p:cNvPr>
              <p:cNvSpPr/>
              <p:nvPr/>
            </p:nvSpPr>
            <p:spPr>
              <a:xfrm>
                <a:off x="5619626" y="1466295"/>
                <a:ext cx="3448104" cy="325648"/>
              </a:xfrm>
              <a:prstGeom prst="homePlate">
                <a:avLst>
                  <a:gd name="adj" fmla="val 65232"/>
                </a:avLst>
              </a:prstGeom>
              <a:solidFill>
                <a:srgbClr val="3AC6E1"/>
              </a:solidFill>
              <a:ln w="12700" cap="flat" cmpd="sng" algn="ctr">
                <a:noFill/>
                <a:prstDash val="solid"/>
                <a:miter lim="800000"/>
              </a:ln>
              <a:effectLst/>
            </p:spPr>
            <p:txBody>
              <a:bodyPr lIns="246888" rIns="274320" rtlCol="0" anchor="ct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lumMod val="85000"/>
                      <a:lumOff val="15000"/>
                    </a:srgbClr>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37452154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A6E47-BA52-1558-026F-39D5D1F7687E}"/>
            </a:ext>
          </a:extLst>
        </p:cNvPr>
        <p:cNvGrpSpPr/>
        <p:nvPr/>
      </p:nvGrpSpPr>
      <p:grpSpPr>
        <a:xfrm>
          <a:off x="0" y="0"/>
          <a:ext cx="0" cy="0"/>
          <a:chOff x="0" y="0"/>
          <a:chExt cx="0" cy="0"/>
        </a:xfrm>
      </p:grpSpPr>
      <p:grpSp>
        <p:nvGrpSpPr>
          <p:cNvPr id="43" name="Group 42">
            <a:extLst>
              <a:ext uri="{FF2B5EF4-FFF2-40B4-BE49-F238E27FC236}">
                <a16:creationId xmlns:a16="http://schemas.microsoft.com/office/drawing/2014/main" id="{BEBA1AFC-1CAA-79B6-5948-E9412FE96F09}"/>
              </a:ext>
            </a:extLst>
          </p:cNvPr>
          <p:cNvGrpSpPr/>
          <p:nvPr/>
        </p:nvGrpSpPr>
        <p:grpSpPr>
          <a:xfrm>
            <a:off x="605383" y="1437786"/>
            <a:ext cx="10981234" cy="3982428"/>
            <a:chOff x="641410" y="979489"/>
            <a:chExt cx="10981234" cy="3982428"/>
          </a:xfrm>
        </p:grpSpPr>
        <p:sp>
          <p:nvSpPr>
            <p:cNvPr id="49" name="TextBox 48">
              <a:extLst>
                <a:ext uri="{FF2B5EF4-FFF2-40B4-BE49-F238E27FC236}">
                  <a16:creationId xmlns:a16="http://schemas.microsoft.com/office/drawing/2014/main" id="{6A3CEBC6-61C4-28AB-B275-3222F55DD51B}"/>
                </a:ext>
              </a:extLst>
            </p:cNvPr>
            <p:cNvSpPr txBox="1"/>
            <p:nvPr/>
          </p:nvSpPr>
          <p:spPr>
            <a:xfrm>
              <a:off x="641410" y="979489"/>
              <a:ext cx="4500551" cy="1938992"/>
            </a:xfrm>
            <a:prstGeom prst="rect">
              <a:avLst/>
            </a:prstGeom>
            <a:noFill/>
          </p:spPr>
          <p:txBody>
            <a:bodyPr wrap="square" lIns="0" rIns="0" rtlCol="0" anchor="ctr">
              <a:spAutoFit/>
            </a:bodyPr>
            <a:lstStyle/>
            <a:p>
              <a:pPr marR="0" algn="justLow" rtl="1"/>
              <a:r>
                <a:rPr lang="ar-SA" sz="2000" b="1" dirty="0">
                  <a:latin typeface="29LT Zarid Serif Rg" panose="00000100000000000000" pitchFamily="2" charset="-78"/>
                  <a:ea typeface="Arial" panose="020B0604020202020204" pitchFamily="34" charset="0"/>
                  <a:cs typeface="29LT Zarid Serif Rg" panose="00000100000000000000" pitchFamily="2" charset="-78"/>
                </a:rPr>
                <a:t>تنوعت أحجام العينات في هذه الدراسات، حيث تراوحت بين عينات صغيرة تتكون من حوالي (20) مشاركاً في الدراسات التجريبية، إلى عينات كبيرة تصل إلى (200) مشارك أو أكثر في الدراسات الوصفية، مع إعتماد معظم الدراسات على عينات من الذكور والإناث مع اختلاف نسب التوزيع وفقًا لطبيعة كل دراسة.</a:t>
              </a:r>
            </a:p>
          </p:txBody>
        </p:sp>
        <p:sp>
          <p:nvSpPr>
            <p:cNvPr id="52" name="TextBox 51">
              <a:extLst>
                <a:ext uri="{FF2B5EF4-FFF2-40B4-BE49-F238E27FC236}">
                  <a16:creationId xmlns:a16="http://schemas.microsoft.com/office/drawing/2014/main" id="{703F6D98-B41C-09DF-A39C-27588D43F192}"/>
                </a:ext>
              </a:extLst>
            </p:cNvPr>
            <p:cNvSpPr txBox="1"/>
            <p:nvPr/>
          </p:nvSpPr>
          <p:spPr>
            <a:xfrm>
              <a:off x="6895663" y="3022925"/>
              <a:ext cx="4726981" cy="1938992"/>
            </a:xfrm>
            <a:prstGeom prst="rect">
              <a:avLst/>
            </a:prstGeom>
            <a:noFill/>
          </p:spPr>
          <p:txBody>
            <a:bodyPr wrap="square" lIns="0" rIns="0" rtlCol="0" anchor="ctr">
              <a:spAutoFit/>
            </a:bodyPr>
            <a:lstStyle/>
            <a:p>
              <a:pPr marR="0" algn="justLow" rtl="1"/>
              <a:r>
                <a:rPr lang="ar-SA" sz="2000" b="1" dirty="0">
                  <a:latin typeface="29LT Zarid Serif Rg" panose="00000100000000000000" pitchFamily="2" charset="-78"/>
                  <a:ea typeface="Arial" panose="020B0604020202020204" pitchFamily="34" charset="0"/>
                  <a:cs typeface="29LT Zarid Serif Rg" panose="00000100000000000000" pitchFamily="2" charset="-78"/>
                </a:rPr>
                <a:t>أسهم هذا التنوع في الكليات والتخصصات، وكذلك في الفئات العمرية وأحجام العينات، في تقديم رؤية شاملة ومتكاملة حول تأثير الألعاب الإلكترونية على مختلف المراحل العمرية، سواء من الجوانب النفسية أو الإجتماعية أو السلوكية أو التعليمية، مما يعزز من قوة النتائج المستخلصة ويمنحها قدرًا أكبر من التعميم النسبي.</a:t>
              </a:r>
            </a:p>
          </p:txBody>
        </p:sp>
        <p:pic>
          <p:nvPicPr>
            <p:cNvPr id="2" name="Graphic 1" descr="Lightbulb with solid fill">
              <a:extLst>
                <a:ext uri="{FF2B5EF4-FFF2-40B4-BE49-F238E27FC236}">
                  <a16:creationId xmlns:a16="http://schemas.microsoft.com/office/drawing/2014/main" id="{F019632F-DFC1-6418-90B1-B8B4310F15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64073" y="1643577"/>
              <a:ext cx="548640" cy="548640"/>
            </a:xfrm>
            <a:prstGeom prst="rect">
              <a:avLst/>
            </a:prstGeom>
          </p:spPr>
        </p:pic>
        <p:grpSp>
          <p:nvGrpSpPr>
            <p:cNvPr id="4" name="Group 3">
              <a:extLst>
                <a:ext uri="{FF2B5EF4-FFF2-40B4-BE49-F238E27FC236}">
                  <a16:creationId xmlns:a16="http://schemas.microsoft.com/office/drawing/2014/main" id="{4635D0BD-B909-CDE4-C06D-CF07130B8409}"/>
                </a:ext>
              </a:extLst>
            </p:cNvPr>
            <p:cNvGrpSpPr/>
            <p:nvPr/>
          </p:nvGrpSpPr>
          <p:grpSpPr>
            <a:xfrm>
              <a:off x="5389400" y="1380047"/>
              <a:ext cx="3604440" cy="1075702"/>
              <a:chOff x="5463290" y="4989432"/>
              <a:chExt cx="3604440" cy="1075702"/>
            </a:xfrm>
          </p:grpSpPr>
          <p:sp>
            <p:nvSpPr>
              <p:cNvPr id="5" name="Rectangle: Rounded Corners 4">
                <a:extLst>
                  <a:ext uri="{FF2B5EF4-FFF2-40B4-BE49-F238E27FC236}">
                    <a16:creationId xmlns:a16="http://schemas.microsoft.com/office/drawing/2014/main" id="{3670D6D2-EB5D-24D5-B0EE-30D87EF29828}"/>
                  </a:ext>
                </a:extLst>
              </p:cNvPr>
              <p:cNvSpPr/>
              <p:nvPr/>
            </p:nvSpPr>
            <p:spPr>
              <a:xfrm>
                <a:off x="5463290" y="5390132"/>
                <a:ext cx="312672" cy="512822"/>
              </a:xfrm>
              <a:prstGeom prst="roundRect">
                <a:avLst>
                  <a:gd name="adj" fmla="val 35980"/>
                </a:avLst>
              </a:prstGeom>
              <a:solidFill>
                <a:srgbClr val="FBA91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E00388B7-2A4C-8534-2AC2-92CCD369AB67}"/>
                  </a:ext>
                </a:extLst>
              </p:cNvPr>
              <p:cNvSpPr/>
              <p:nvPr/>
            </p:nvSpPr>
            <p:spPr>
              <a:xfrm>
                <a:off x="5470263" y="5715780"/>
                <a:ext cx="611398" cy="187174"/>
              </a:xfrm>
              <a:prstGeom prst="roundRect">
                <a:avLst>
                  <a:gd name="adj" fmla="val 50000"/>
                </a:avLst>
              </a:prstGeom>
              <a:solidFill>
                <a:srgbClr val="FBA91E">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 name="Notched Right Arrow 69">
                <a:extLst>
                  <a:ext uri="{FF2B5EF4-FFF2-40B4-BE49-F238E27FC236}">
                    <a16:creationId xmlns:a16="http://schemas.microsoft.com/office/drawing/2014/main" id="{338F7D76-5B5F-DF32-B7EF-332C509FE5FD}"/>
                  </a:ext>
                </a:extLst>
              </p:cNvPr>
              <p:cNvSpPr/>
              <p:nvPr/>
            </p:nvSpPr>
            <p:spPr>
              <a:xfrm rot="16200000">
                <a:off x="5555985" y="5405935"/>
                <a:ext cx="1075702" cy="242695"/>
              </a:xfrm>
              <a:prstGeom prst="notchedRightArrow">
                <a:avLst>
                  <a:gd name="adj1" fmla="val 100000"/>
                  <a:gd name="adj2" fmla="val 74138"/>
                </a:avLst>
              </a:prstGeom>
              <a:gradFill flip="none" rotWithShape="1">
                <a:gsLst>
                  <a:gs pos="0">
                    <a:srgbClr val="FBA91E">
                      <a:lumMod val="75000"/>
                    </a:srgbClr>
                  </a:gs>
                  <a:gs pos="100000">
                    <a:srgbClr val="FBA91E"/>
                  </a:gs>
                </a:gsLst>
                <a:lin ang="10800000" scaled="1"/>
                <a:tileRect/>
              </a:gradFill>
              <a:ln w="12700" cap="flat" cmpd="sng" algn="ctr">
                <a:noFill/>
                <a:prstDash val="solid"/>
                <a:miter lim="800000"/>
              </a:ln>
              <a:effectLst/>
            </p:spPr>
            <p:txBody>
              <a:bodyPr rot="0" spcFirstLastPara="0" vertOverflow="overflow" horzOverflow="overflow" vert="horz" wrap="square" lIns="91440" tIns="45720" rIns="274320" bIns="45720" numCol="1" spcCol="0" rtlCol="0" fromWordArt="0" anchor="ctr" anchorCtr="0" forceAA="0" compatLnSpc="1">
                <a:prstTxWarp prst="textNoShape">
                  <a:avLst/>
                </a:prstTxWarp>
                <a:noAutofit/>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5B4709D6-D67D-A7A9-AC20-22CE14C1F1E2}"/>
                  </a:ext>
                </a:extLst>
              </p:cNvPr>
              <p:cNvSpPr/>
              <p:nvPr/>
            </p:nvSpPr>
            <p:spPr>
              <a:xfrm rot="16200000">
                <a:off x="5931012" y="5473170"/>
                <a:ext cx="325648" cy="242695"/>
              </a:xfrm>
              <a:custGeom>
                <a:avLst/>
                <a:gdLst>
                  <a:gd name="connsiteX0" fmla="*/ 325648 w 325648"/>
                  <a:gd name="connsiteY0" fmla="*/ 0 h 242695"/>
                  <a:gd name="connsiteX1" fmla="*/ 325648 w 325648"/>
                  <a:gd name="connsiteY1" fmla="*/ 242695 h 242695"/>
                  <a:gd name="connsiteX2" fmla="*/ 0 w 325648"/>
                  <a:gd name="connsiteY2" fmla="*/ 242695 h 242695"/>
                  <a:gd name="connsiteX3" fmla="*/ 0 w 325648"/>
                  <a:gd name="connsiteY3" fmla="*/ 0 h 242695"/>
                </a:gdLst>
                <a:ahLst/>
                <a:cxnLst>
                  <a:cxn ang="0">
                    <a:pos x="connsiteX0" y="connsiteY0"/>
                  </a:cxn>
                  <a:cxn ang="0">
                    <a:pos x="connsiteX1" y="connsiteY1"/>
                  </a:cxn>
                  <a:cxn ang="0">
                    <a:pos x="connsiteX2" y="connsiteY2"/>
                  </a:cxn>
                  <a:cxn ang="0">
                    <a:pos x="connsiteX3" y="connsiteY3"/>
                  </a:cxn>
                </a:cxnLst>
                <a:rect l="l" t="t" r="r" b="b"/>
                <a:pathLst>
                  <a:path w="325648" h="242695">
                    <a:moveTo>
                      <a:pt x="325648" y="0"/>
                    </a:moveTo>
                    <a:lnTo>
                      <a:pt x="325648" y="242695"/>
                    </a:lnTo>
                    <a:lnTo>
                      <a:pt x="0" y="242695"/>
                    </a:lnTo>
                    <a:lnTo>
                      <a:pt x="0" y="0"/>
                    </a:lnTo>
                    <a:close/>
                  </a:path>
                </a:pathLst>
              </a:custGeom>
              <a:solidFill>
                <a:srgbClr val="FBA91E">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9" name="Arrow: Pentagon 8">
                <a:extLst>
                  <a:ext uri="{FF2B5EF4-FFF2-40B4-BE49-F238E27FC236}">
                    <a16:creationId xmlns:a16="http://schemas.microsoft.com/office/drawing/2014/main" id="{D5062F54-2648-4BED-AA07-EE705734B20B}"/>
                  </a:ext>
                </a:extLst>
              </p:cNvPr>
              <p:cNvSpPr/>
              <p:nvPr/>
            </p:nvSpPr>
            <p:spPr>
              <a:xfrm>
                <a:off x="5619626" y="5390132"/>
                <a:ext cx="3448104" cy="325648"/>
              </a:xfrm>
              <a:prstGeom prst="homePlate">
                <a:avLst>
                  <a:gd name="adj" fmla="val 65232"/>
                </a:avLst>
              </a:prstGeom>
              <a:solidFill>
                <a:srgbClr val="FBA91E"/>
              </a:solidFill>
              <a:ln w="12700" cap="flat" cmpd="sng" algn="ctr">
                <a:noFill/>
                <a:prstDash val="solid"/>
                <a:miter lim="800000"/>
              </a:ln>
              <a:effectLst/>
            </p:spPr>
            <p:txBody>
              <a:bodyPr lIns="246888" rIns="274320" rtlCol="0" anchor="ct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000000">
                      <a:lumMod val="85000"/>
                      <a:lumOff val="15000"/>
                    </a:srgbClr>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EF3D95D8-E9AB-51E6-1B5A-323C8293E6A5}"/>
                  </a:ext>
                </a:extLst>
              </p:cNvPr>
              <p:cNvSpPr txBox="1"/>
              <p:nvPr/>
            </p:nvSpPr>
            <p:spPr>
              <a:xfrm>
                <a:off x="5989295" y="5370153"/>
                <a:ext cx="184730" cy="369332"/>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grpSp>
        <p:pic>
          <p:nvPicPr>
            <p:cNvPr id="11" name="Graphic 10" descr="Bar graph with upward trend with solid fill">
              <a:extLst>
                <a:ext uri="{FF2B5EF4-FFF2-40B4-BE49-F238E27FC236}">
                  <a16:creationId xmlns:a16="http://schemas.microsoft.com/office/drawing/2014/main" id="{1E738BD7-FC19-900B-920B-7EDE840901B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40746" y="3720969"/>
              <a:ext cx="548640" cy="548640"/>
            </a:xfrm>
            <a:prstGeom prst="rect">
              <a:avLst/>
            </a:prstGeom>
          </p:spPr>
        </p:pic>
        <p:grpSp>
          <p:nvGrpSpPr>
            <p:cNvPr id="12" name="Group 11">
              <a:extLst>
                <a:ext uri="{FF2B5EF4-FFF2-40B4-BE49-F238E27FC236}">
                  <a16:creationId xmlns:a16="http://schemas.microsoft.com/office/drawing/2014/main" id="{E4132D76-C5E1-2E02-9FA0-EF4322B0485F}"/>
                </a:ext>
              </a:extLst>
            </p:cNvPr>
            <p:cNvGrpSpPr/>
            <p:nvPr/>
          </p:nvGrpSpPr>
          <p:grpSpPr>
            <a:xfrm>
              <a:off x="3059618" y="3437844"/>
              <a:ext cx="3597467" cy="1075702"/>
              <a:chOff x="3124270" y="2046554"/>
              <a:chExt cx="3597467" cy="1075702"/>
            </a:xfrm>
          </p:grpSpPr>
          <p:sp>
            <p:nvSpPr>
              <p:cNvPr id="13" name="Rectangle: Rounded Corners 12">
                <a:extLst>
                  <a:ext uri="{FF2B5EF4-FFF2-40B4-BE49-F238E27FC236}">
                    <a16:creationId xmlns:a16="http://schemas.microsoft.com/office/drawing/2014/main" id="{6DFC8A03-85CE-AB9E-3DC2-0BB1E5F611F0}"/>
                  </a:ext>
                </a:extLst>
              </p:cNvPr>
              <p:cNvSpPr/>
              <p:nvPr/>
            </p:nvSpPr>
            <p:spPr>
              <a:xfrm flipH="1">
                <a:off x="6409670" y="2447254"/>
                <a:ext cx="312067" cy="512822"/>
              </a:xfrm>
              <a:prstGeom prst="roundRect">
                <a:avLst>
                  <a:gd name="adj" fmla="val 35980"/>
                </a:avLst>
              </a:prstGeom>
              <a:solidFill>
                <a:srgbClr val="24447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78A7CE36-DD7E-88BB-4F06-66A82E9CACA7}"/>
                  </a:ext>
                </a:extLst>
              </p:cNvPr>
              <p:cNvSpPr/>
              <p:nvPr/>
            </p:nvSpPr>
            <p:spPr>
              <a:xfrm flipH="1">
                <a:off x="6104562" y="2772902"/>
                <a:ext cx="610215" cy="187174"/>
              </a:xfrm>
              <a:prstGeom prst="roundRect">
                <a:avLst>
                  <a:gd name="adj" fmla="val 50000"/>
                </a:avLst>
              </a:prstGeom>
              <a:solidFill>
                <a:srgbClr val="244470">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5" name="Notched Right Arrow 69">
                <a:extLst>
                  <a:ext uri="{FF2B5EF4-FFF2-40B4-BE49-F238E27FC236}">
                    <a16:creationId xmlns:a16="http://schemas.microsoft.com/office/drawing/2014/main" id="{69C624E8-6199-88CC-BF3E-8D7F2B95A305}"/>
                  </a:ext>
                </a:extLst>
              </p:cNvPr>
              <p:cNvSpPr/>
              <p:nvPr/>
            </p:nvSpPr>
            <p:spPr>
              <a:xfrm rot="5400000" flipH="1">
                <a:off x="5554560" y="2463292"/>
                <a:ext cx="1075702" cy="242225"/>
              </a:xfrm>
              <a:prstGeom prst="notchedRightArrow">
                <a:avLst>
                  <a:gd name="adj1" fmla="val 100000"/>
                  <a:gd name="adj2" fmla="val 74138"/>
                </a:avLst>
              </a:prstGeom>
              <a:gradFill flip="none" rotWithShape="1">
                <a:gsLst>
                  <a:gs pos="0">
                    <a:srgbClr val="244470">
                      <a:lumMod val="75000"/>
                    </a:srgbClr>
                  </a:gs>
                  <a:gs pos="100000">
                    <a:srgbClr val="244470"/>
                  </a:gs>
                </a:gsLst>
                <a:lin ang="10800000" scaled="1"/>
                <a:tileRect/>
              </a:gradFill>
              <a:ln w="12700" cap="flat" cmpd="sng" algn="ctr">
                <a:noFill/>
                <a:prstDash val="solid"/>
                <a:miter lim="800000"/>
              </a:ln>
              <a:effectLst/>
            </p:spPr>
            <p:txBody>
              <a:bodyPr rot="0" spcFirstLastPara="0" vertOverflow="overflow" horzOverflow="overflow" vert="horz" wrap="square" lIns="91440" tIns="45720" rIns="274320" bIns="45720" numCol="1" spcCol="0" rtlCol="0" fromWordArt="0" anchor="ctr" anchorCtr="0" forceAA="0" compatLnSpc="1">
                <a:prstTxWarp prst="textNoShape">
                  <a:avLst/>
                </a:prstTxWarp>
                <a:noAutofit/>
              </a:bodyP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9859E4DD-FB5C-DAEE-9CB0-998C29FD0FAD}"/>
                  </a:ext>
                </a:extLst>
              </p:cNvPr>
              <p:cNvSpPr/>
              <p:nvPr/>
            </p:nvSpPr>
            <p:spPr>
              <a:xfrm rot="5400000" flipH="1">
                <a:off x="5929587" y="2530527"/>
                <a:ext cx="325648" cy="242225"/>
              </a:xfrm>
              <a:custGeom>
                <a:avLst/>
                <a:gdLst>
                  <a:gd name="connsiteX0" fmla="*/ 325648 w 325648"/>
                  <a:gd name="connsiteY0" fmla="*/ 242225 h 242225"/>
                  <a:gd name="connsiteX1" fmla="*/ 325648 w 325648"/>
                  <a:gd name="connsiteY1" fmla="*/ 0 h 242225"/>
                  <a:gd name="connsiteX2" fmla="*/ 0 w 325648"/>
                  <a:gd name="connsiteY2" fmla="*/ 0 h 242225"/>
                  <a:gd name="connsiteX3" fmla="*/ 0 w 325648"/>
                  <a:gd name="connsiteY3" fmla="*/ 242225 h 242225"/>
                </a:gdLst>
                <a:ahLst/>
                <a:cxnLst>
                  <a:cxn ang="0">
                    <a:pos x="connsiteX0" y="connsiteY0"/>
                  </a:cxn>
                  <a:cxn ang="0">
                    <a:pos x="connsiteX1" y="connsiteY1"/>
                  </a:cxn>
                  <a:cxn ang="0">
                    <a:pos x="connsiteX2" y="connsiteY2"/>
                  </a:cxn>
                  <a:cxn ang="0">
                    <a:pos x="connsiteX3" y="connsiteY3"/>
                  </a:cxn>
                </a:cxnLst>
                <a:rect l="l" t="t" r="r" b="b"/>
                <a:pathLst>
                  <a:path w="325648" h="242225">
                    <a:moveTo>
                      <a:pt x="325648" y="242225"/>
                    </a:moveTo>
                    <a:lnTo>
                      <a:pt x="325648" y="0"/>
                    </a:lnTo>
                    <a:lnTo>
                      <a:pt x="0" y="0"/>
                    </a:lnTo>
                    <a:lnTo>
                      <a:pt x="0" y="242225"/>
                    </a:lnTo>
                    <a:close/>
                  </a:path>
                </a:pathLst>
              </a:custGeom>
              <a:solidFill>
                <a:srgbClr val="244470">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7" name="Arrow: Pentagon 16">
                <a:extLst>
                  <a:ext uri="{FF2B5EF4-FFF2-40B4-BE49-F238E27FC236}">
                    <a16:creationId xmlns:a16="http://schemas.microsoft.com/office/drawing/2014/main" id="{4955BE80-63E2-DCBC-B6A1-42A62701E2FD}"/>
                  </a:ext>
                </a:extLst>
              </p:cNvPr>
              <p:cNvSpPr/>
              <p:nvPr/>
            </p:nvSpPr>
            <p:spPr>
              <a:xfrm flipH="1">
                <a:off x="3124270" y="2447254"/>
                <a:ext cx="3441433" cy="325648"/>
              </a:xfrm>
              <a:prstGeom prst="homePlate">
                <a:avLst>
                  <a:gd name="adj" fmla="val 65232"/>
                </a:avLst>
              </a:prstGeom>
              <a:solidFill>
                <a:srgbClr val="244470"/>
              </a:solidFill>
              <a:ln w="12700" cap="flat" cmpd="sng" algn="ctr">
                <a:noFill/>
                <a:prstDash val="solid"/>
                <a:miter lim="800000"/>
              </a:ln>
              <a:effectLst/>
            </p:spPr>
            <p:txBody>
              <a:bodyPr lIns="246888"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F2F2F2"/>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DD67679C-A3B7-405C-CAFB-136C99716580}"/>
                  </a:ext>
                </a:extLst>
              </p:cNvPr>
              <p:cNvSpPr txBox="1"/>
              <p:nvPr/>
            </p:nvSpPr>
            <p:spPr>
              <a:xfrm>
                <a:off x="5989296" y="2423549"/>
                <a:ext cx="184730" cy="369332"/>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2F2F2"/>
                  </a:solidFill>
                  <a:effectLst/>
                  <a:uLnTx/>
                  <a:uFillTx/>
                </a:endParaRPr>
              </a:p>
            </p:txBody>
          </p:sp>
        </p:grpSp>
      </p:grpSp>
    </p:spTree>
    <p:extLst>
      <p:ext uri="{BB962C8B-B14F-4D97-AF65-F5344CB8AC3E}">
        <p14:creationId xmlns:p14="http://schemas.microsoft.com/office/powerpoint/2010/main" val="23676164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6A426-C2C1-7544-9923-B80AA257C0E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66D87F4-1C0E-05D5-0DA9-53489EE9BACA}"/>
              </a:ext>
            </a:extLst>
          </p:cNvPr>
          <p:cNvSpPr txBox="1"/>
          <p:nvPr/>
        </p:nvSpPr>
        <p:spPr>
          <a:xfrm>
            <a:off x="646545" y="432018"/>
            <a:ext cx="11037455" cy="954107"/>
          </a:xfrm>
          <a:prstGeom prst="rect">
            <a:avLst/>
          </a:prstGeom>
          <a:noFill/>
        </p:spPr>
        <p:txBody>
          <a:bodyPr wrap="square">
            <a:spAutoFit/>
          </a:bodyPr>
          <a:lstStyle/>
          <a:p>
            <a:pPr marL="0" marR="0" algn="r" rtl="1">
              <a:buNone/>
            </a:pPr>
            <a:r>
              <a:rPr lang="ar-SA" sz="2800" dirty="0">
                <a:solidFill>
                  <a:schemeClr val="bg2">
                    <a:lumMod val="25000"/>
                  </a:schemeClr>
                </a:solidFill>
                <a:effectLst/>
                <a:latin typeface="Hacen Samra" panose="02000000000000000000" pitchFamily="2" charset="-78"/>
                <a:ea typeface="Arial" panose="020B0604020202020204" pitchFamily="34" charset="0"/>
                <a:cs typeface="Hacen Samra" panose="02000000000000000000" pitchFamily="2" charset="-78"/>
              </a:rPr>
              <a:t>فيما يلي عرض لنتائج تلك الدراسات :</a:t>
            </a:r>
          </a:p>
          <a:p>
            <a:pPr marL="0" marR="0" algn="r" rtl="1">
              <a:buNone/>
            </a:pPr>
            <a:r>
              <a:rPr lang="ar-SA" sz="2800" dirty="0">
                <a:solidFill>
                  <a:schemeClr val="bg2">
                    <a:lumMod val="25000"/>
                  </a:schemeClr>
                </a:solidFill>
                <a:effectLst/>
                <a:latin typeface="Hacen Samra" panose="02000000000000000000" pitchFamily="2" charset="-78"/>
                <a:ea typeface="Arial" panose="020B0604020202020204" pitchFamily="34" charset="0"/>
                <a:cs typeface="Hacen Samra" panose="02000000000000000000" pitchFamily="2" charset="-78"/>
              </a:rPr>
              <a:t>أولاً: واقع الإستخدام ومعدلات الإنتشار</a:t>
            </a:r>
          </a:p>
        </p:txBody>
      </p:sp>
      <p:grpSp>
        <p:nvGrpSpPr>
          <p:cNvPr id="190" name="Group 189">
            <a:extLst>
              <a:ext uri="{FF2B5EF4-FFF2-40B4-BE49-F238E27FC236}">
                <a16:creationId xmlns:a16="http://schemas.microsoft.com/office/drawing/2014/main" id="{0AA219EE-F324-3D5C-DAA8-20C6140CCF4C}"/>
              </a:ext>
            </a:extLst>
          </p:cNvPr>
          <p:cNvGrpSpPr/>
          <p:nvPr/>
        </p:nvGrpSpPr>
        <p:grpSpPr>
          <a:xfrm>
            <a:off x="1199993" y="1570682"/>
            <a:ext cx="1357103" cy="1349563"/>
            <a:chOff x="5436435" y="3296996"/>
            <a:chExt cx="1357103" cy="1349563"/>
          </a:xfrm>
        </p:grpSpPr>
        <p:sp>
          <p:nvSpPr>
            <p:cNvPr id="161" name="Rounded Rectangle 32">
              <a:extLst>
                <a:ext uri="{FF2B5EF4-FFF2-40B4-BE49-F238E27FC236}">
                  <a16:creationId xmlns:a16="http://schemas.microsoft.com/office/drawing/2014/main" id="{69CC3354-D0F3-26A1-4469-467F1F2D5E54}"/>
                </a:ext>
              </a:extLst>
            </p:cNvPr>
            <p:cNvSpPr/>
            <p:nvPr/>
          </p:nvSpPr>
          <p:spPr>
            <a:xfrm>
              <a:off x="5980976" y="3837767"/>
              <a:ext cx="268020" cy="268020"/>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rgbClr val="0085F2"/>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white"/>
                </a:solidFill>
                <a:effectLst/>
                <a:uLnTx/>
                <a:uFillTx/>
                <a:latin typeface="Arial"/>
                <a:ea typeface="Arial Unicode MS"/>
                <a:cs typeface="+mn-cs"/>
              </a:endParaRPr>
            </a:p>
          </p:txBody>
        </p:sp>
        <p:sp>
          <p:nvSpPr>
            <p:cNvPr id="162" name="Freeform: Shape 6">
              <a:extLst>
                <a:ext uri="{FF2B5EF4-FFF2-40B4-BE49-F238E27FC236}">
                  <a16:creationId xmlns:a16="http://schemas.microsoft.com/office/drawing/2014/main" id="{D609A777-0059-DA43-146A-509249E23331}"/>
                </a:ext>
              </a:extLst>
            </p:cNvPr>
            <p:cNvSpPr/>
            <p:nvPr/>
          </p:nvSpPr>
          <p:spPr>
            <a:xfrm>
              <a:off x="5436435" y="3296996"/>
              <a:ext cx="1357103" cy="1349563"/>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rgbClr val="0085F2"/>
            </a:solidFill>
            <a:ln w="515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a typeface="Arial Unicode MS"/>
              </a:endParaRPr>
            </a:p>
          </p:txBody>
        </p:sp>
      </p:grpSp>
      <p:grpSp>
        <p:nvGrpSpPr>
          <p:cNvPr id="189" name="Group 188">
            <a:extLst>
              <a:ext uri="{FF2B5EF4-FFF2-40B4-BE49-F238E27FC236}">
                <a16:creationId xmlns:a16="http://schemas.microsoft.com/office/drawing/2014/main" id="{0C948691-6C67-F4D3-4767-5930862C3DD9}"/>
              </a:ext>
            </a:extLst>
          </p:cNvPr>
          <p:cNvGrpSpPr/>
          <p:nvPr/>
        </p:nvGrpSpPr>
        <p:grpSpPr>
          <a:xfrm>
            <a:off x="5417447" y="1570681"/>
            <a:ext cx="1357103" cy="1349563"/>
            <a:chOff x="7535672" y="3296996"/>
            <a:chExt cx="1357103" cy="1349563"/>
          </a:xfrm>
        </p:grpSpPr>
        <p:sp>
          <p:nvSpPr>
            <p:cNvPr id="163" name="Frame 17">
              <a:extLst>
                <a:ext uri="{FF2B5EF4-FFF2-40B4-BE49-F238E27FC236}">
                  <a16:creationId xmlns:a16="http://schemas.microsoft.com/office/drawing/2014/main" id="{B19AB3E5-20EB-DAB9-3D93-2FF4DDBE9C87}"/>
                </a:ext>
              </a:extLst>
            </p:cNvPr>
            <p:cNvSpPr/>
            <p:nvPr/>
          </p:nvSpPr>
          <p:spPr>
            <a:xfrm>
              <a:off x="8070084" y="3827638"/>
              <a:ext cx="288279" cy="288279"/>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125AC4"/>
            </a:solidFill>
            <a:ln w="12700" cap="flat" cmpd="sng" algn="ctr">
              <a:noFill/>
              <a:prstDash val="solid"/>
              <a:miter lim="800000"/>
            </a:ln>
            <a:effectLst/>
          </p:spPr>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black"/>
                </a:solidFill>
                <a:effectLst/>
                <a:uLnTx/>
                <a:uFillTx/>
                <a:latin typeface="Arial"/>
                <a:ea typeface="Arial Unicode MS"/>
                <a:cs typeface="+mn-cs"/>
              </a:endParaRPr>
            </a:p>
          </p:txBody>
        </p:sp>
        <p:sp>
          <p:nvSpPr>
            <p:cNvPr id="164" name="Freeform: Shape 7">
              <a:extLst>
                <a:ext uri="{FF2B5EF4-FFF2-40B4-BE49-F238E27FC236}">
                  <a16:creationId xmlns:a16="http://schemas.microsoft.com/office/drawing/2014/main" id="{6308E4ED-456A-B680-2D32-A4466EDF9C1F}"/>
                </a:ext>
              </a:extLst>
            </p:cNvPr>
            <p:cNvSpPr/>
            <p:nvPr/>
          </p:nvSpPr>
          <p:spPr>
            <a:xfrm>
              <a:off x="7535672" y="3296996"/>
              <a:ext cx="1357103" cy="1349563"/>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rgbClr val="125AC4"/>
            </a:solidFill>
            <a:ln w="515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a typeface="Arial Unicode MS"/>
              </a:endParaRPr>
            </a:p>
          </p:txBody>
        </p:sp>
      </p:grpSp>
      <p:grpSp>
        <p:nvGrpSpPr>
          <p:cNvPr id="188" name="Group 187">
            <a:extLst>
              <a:ext uri="{FF2B5EF4-FFF2-40B4-BE49-F238E27FC236}">
                <a16:creationId xmlns:a16="http://schemas.microsoft.com/office/drawing/2014/main" id="{2EC450D4-6EC9-04BF-01A7-A34E07550DC9}"/>
              </a:ext>
            </a:extLst>
          </p:cNvPr>
          <p:cNvGrpSpPr/>
          <p:nvPr/>
        </p:nvGrpSpPr>
        <p:grpSpPr>
          <a:xfrm>
            <a:off x="9634904" y="1570683"/>
            <a:ext cx="1357103" cy="1349563"/>
            <a:chOff x="9634908" y="3296996"/>
            <a:chExt cx="1357103" cy="1349563"/>
          </a:xfrm>
        </p:grpSpPr>
        <p:sp>
          <p:nvSpPr>
            <p:cNvPr id="165" name="Freeform: Shape 28">
              <a:extLst>
                <a:ext uri="{FF2B5EF4-FFF2-40B4-BE49-F238E27FC236}">
                  <a16:creationId xmlns:a16="http://schemas.microsoft.com/office/drawing/2014/main" id="{CAA927AF-D845-5CBD-EE91-5ACFD9EAA82F}"/>
                </a:ext>
              </a:extLst>
            </p:cNvPr>
            <p:cNvSpPr/>
            <p:nvPr/>
          </p:nvSpPr>
          <p:spPr>
            <a:xfrm>
              <a:off x="9634908" y="3296996"/>
              <a:ext cx="1357103" cy="1349563"/>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rgbClr val="00307E"/>
            </a:solidFill>
            <a:ln w="515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a typeface="Arial Unicode MS"/>
              </a:endParaRPr>
            </a:p>
          </p:txBody>
        </p:sp>
        <p:sp>
          <p:nvSpPr>
            <p:cNvPr id="166" name="Round Same Side Corner Rectangle 11">
              <a:extLst>
                <a:ext uri="{FF2B5EF4-FFF2-40B4-BE49-F238E27FC236}">
                  <a16:creationId xmlns:a16="http://schemas.microsoft.com/office/drawing/2014/main" id="{6B04ACCB-6D47-5286-3E0D-187CC3BE80AA}"/>
                </a:ext>
              </a:extLst>
            </p:cNvPr>
            <p:cNvSpPr>
              <a:spLocks noChangeAspect="1"/>
            </p:cNvSpPr>
            <p:nvPr/>
          </p:nvSpPr>
          <p:spPr>
            <a:xfrm rot="9900000">
              <a:off x="10154221" y="3836535"/>
              <a:ext cx="318476" cy="270484"/>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rgbClr val="00307E"/>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white"/>
                </a:solidFill>
                <a:effectLst/>
                <a:uLnTx/>
                <a:uFillTx/>
                <a:latin typeface="Arial"/>
                <a:ea typeface="Arial Unicode MS"/>
                <a:cs typeface="+mn-cs"/>
              </a:endParaRPr>
            </a:p>
          </p:txBody>
        </p:sp>
      </p:grpSp>
      <p:sp>
        <p:nvSpPr>
          <p:cNvPr id="191" name="TextBox 190">
            <a:extLst>
              <a:ext uri="{FF2B5EF4-FFF2-40B4-BE49-F238E27FC236}">
                <a16:creationId xmlns:a16="http://schemas.microsoft.com/office/drawing/2014/main" id="{026A56AB-8E8B-2BEF-99D1-2D9E212B9633}"/>
              </a:ext>
            </a:extLst>
          </p:cNvPr>
          <p:cNvSpPr txBox="1"/>
          <p:nvPr/>
        </p:nvSpPr>
        <p:spPr>
          <a:xfrm>
            <a:off x="8704219" y="3139693"/>
            <a:ext cx="3218472" cy="3170099"/>
          </a:xfrm>
          <a:prstGeom prst="rect">
            <a:avLst/>
          </a:prstGeom>
          <a:noFill/>
        </p:spPr>
        <p:txBody>
          <a:bodyPr wrap="square" lIns="0" rIns="0" rtlCol="0" anchor="ctr">
            <a:spAutoFit/>
          </a:bodyPr>
          <a:lstStyle/>
          <a:p>
            <a:pPr marR="0" algn="justLow" rtl="1"/>
            <a:r>
              <a:rPr lang="ar-SA" sz="2000"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تشير البيانات المجمعة إلى أن الألعاب الإلكترونية تحظى بجاذبية هائلة وانتشار واسع بين الأطفال والشباب، حيث يمتلك نحو %46 منهم أجهزة إلكترونية خاصة تتيح لهم الوصول المستمر إلى هذه الألعاب دون قيود زمنية واضحة. ويعكس هذا الانتشار تحول الألعاب الإلكترونية من مجرد وسيلة ترفيهية إلى جزء أساسي من نمط الحياة اليومي، خاصة في ظل التطور التكنولوجي وسهولة الوصول إلى الإنترنت.</a:t>
            </a:r>
          </a:p>
        </p:txBody>
      </p:sp>
      <p:sp>
        <p:nvSpPr>
          <p:cNvPr id="192" name="TextBox 191">
            <a:extLst>
              <a:ext uri="{FF2B5EF4-FFF2-40B4-BE49-F238E27FC236}">
                <a16:creationId xmlns:a16="http://schemas.microsoft.com/office/drawing/2014/main" id="{C78068C8-AD3C-0335-84B8-4A19BB158623}"/>
              </a:ext>
            </a:extLst>
          </p:cNvPr>
          <p:cNvSpPr txBox="1"/>
          <p:nvPr/>
        </p:nvSpPr>
        <p:spPr>
          <a:xfrm>
            <a:off x="4486763" y="3139693"/>
            <a:ext cx="3218472" cy="3170099"/>
          </a:xfrm>
          <a:prstGeom prst="rect">
            <a:avLst/>
          </a:prstGeom>
          <a:noFill/>
        </p:spPr>
        <p:txBody>
          <a:bodyPr wrap="square" lIns="0" rIns="0" rtlCol="0" anchor="ctr">
            <a:spAutoFit/>
          </a:bodyPr>
          <a:lstStyle/>
          <a:p>
            <a:pPr marR="0" algn="justLow" rtl="1"/>
            <a:r>
              <a:rPr lang="ar-SA" sz="2000"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الغالبية العظمى من المستخدمين يمارسون الألعاب بشكل يومي ولساعات طويلة، تتراوح بين 3إلى 5 ساعات يومياً، وهو ما يشير إلى إرتفاع معدلات الإستخدام إلى مستويات قد تقترب من الإدمان السلوكي. ولا يقتصر الأمر على مدة الاستخدام فقط، بل يمتد إلى الارتباط النفسي والعاطفي بالألعاب، حيث تصبح وسيلة للهروب من الضغوط أو قضاء وقت الفراغ بشكل أساسي.</a:t>
            </a:r>
          </a:p>
        </p:txBody>
      </p:sp>
      <p:sp>
        <p:nvSpPr>
          <p:cNvPr id="193" name="TextBox 192">
            <a:extLst>
              <a:ext uri="{FF2B5EF4-FFF2-40B4-BE49-F238E27FC236}">
                <a16:creationId xmlns:a16="http://schemas.microsoft.com/office/drawing/2014/main" id="{AA777B95-A586-9F30-47CC-3837321CDFC7}"/>
              </a:ext>
            </a:extLst>
          </p:cNvPr>
          <p:cNvSpPr txBox="1"/>
          <p:nvPr/>
        </p:nvSpPr>
        <p:spPr>
          <a:xfrm>
            <a:off x="269307" y="3155082"/>
            <a:ext cx="3218472" cy="3139321"/>
          </a:xfrm>
          <a:prstGeom prst="rect">
            <a:avLst/>
          </a:prstGeom>
          <a:noFill/>
        </p:spPr>
        <p:txBody>
          <a:bodyPr wrap="square" lIns="0" rIns="0" rtlCol="0" anchor="ctr">
            <a:spAutoFit/>
          </a:bodyPr>
          <a:lstStyle/>
          <a:p>
            <a:pPr marR="0" algn="justLow" rtl="1"/>
            <a:r>
              <a:rPr lang="ar-SA"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تتصدر بعض الألعاب قائمة الاهتمام بشكل واضح، حيث جاءت لعبة </a:t>
            </a:r>
            <a:r>
              <a:rPr lang="en-US"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Crush</a:t>
            </a:r>
            <a:r>
              <a:rPr lang="ar-EG"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 </a:t>
            </a:r>
            <a:r>
              <a:rPr lang="en-US"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Candy</a:t>
            </a:r>
            <a:r>
              <a:rPr lang="ar-EG"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  </a:t>
            </a:r>
            <a:r>
              <a:rPr lang="ar-SA"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في المقدمة بنسبة %52.0، تليها لعبة  </a:t>
            </a:r>
            <a:r>
              <a:rPr lang="en-US"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PUBG</a:t>
            </a:r>
            <a:r>
              <a:rPr lang="ar-SA"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بنسبة %48.5، ثم لعبة </a:t>
            </a:r>
            <a:r>
              <a:rPr lang="en-US"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Subway Surfers </a:t>
            </a:r>
            <a:r>
              <a:rPr lang="ar-SA"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بنسبة 48.0%، وهو ما يعكس تنوع اهتمامات المستخدمين بين الألعاب البسيطة الترفيهية والألعاب القتالية التنافسية. </a:t>
            </a:r>
          </a:p>
          <a:p>
            <a:pPr marR="0" algn="justLow" rtl="1"/>
            <a:r>
              <a:rPr lang="ar-SA"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ويُلاحظ أن هذا التنوع يساهم في توسيع قاعدة المستخدمين، حيث تجذب الألعاب البسيطة الفئات العمرية الأصغر، بينما تميل الفئات الأكبر إلى الألعاب التي تتضمن تحديًا ومنافسة.</a:t>
            </a:r>
          </a:p>
        </p:txBody>
      </p:sp>
    </p:spTree>
    <p:extLst>
      <p:ext uri="{BB962C8B-B14F-4D97-AF65-F5344CB8AC3E}">
        <p14:creationId xmlns:p14="http://schemas.microsoft.com/office/powerpoint/2010/main" val="25203118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1AC20-0ABA-D96F-5F0E-A6763B6226AB}"/>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AFE4DF30-5D4C-F491-D10E-3B9F2F9178B5}"/>
              </a:ext>
            </a:extLst>
          </p:cNvPr>
          <p:cNvGrpSpPr/>
          <p:nvPr/>
        </p:nvGrpSpPr>
        <p:grpSpPr>
          <a:xfrm>
            <a:off x="1689729" y="1150160"/>
            <a:ext cx="8812542" cy="4557680"/>
            <a:chOff x="1689729" y="674759"/>
            <a:chExt cx="8812542" cy="4557680"/>
          </a:xfrm>
        </p:grpSpPr>
        <p:grpSp>
          <p:nvGrpSpPr>
            <p:cNvPr id="189" name="Group 188">
              <a:extLst>
                <a:ext uri="{FF2B5EF4-FFF2-40B4-BE49-F238E27FC236}">
                  <a16:creationId xmlns:a16="http://schemas.microsoft.com/office/drawing/2014/main" id="{AD98970D-56DE-DB8E-3CB1-071850667447}"/>
                </a:ext>
              </a:extLst>
            </p:cNvPr>
            <p:cNvGrpSpPr/>
            <p:nvPr/>
          </p:nvGrpSpPr>
          <p:grpSpPr>
            <a:xfrm>
              <a:off x="2620413" y="2163094"/>
              <a:ext cx="1357103" cy="1349563"/>
              <a:chOff x="7535672" y="3296996"/>
              <a:chExt cx="1357103" cy="1349563"/>
            </a:xfrm>
            <a:solidFill>
              <a:srgbClr val="7030A0"/>
            </a:solidFill>
          </p:grpSpPr>
          <p:sp>
            <p:nvSpPr>
              <p:cNvPr id="163" name="Frame 17">
                <a:extLst>
                  <a:ext uri="{FF2B5EF4-FFF2-40B4-BE49-F238E27FC236}">
                    <a16:creationId xmlns:a16="http://schemas.microsoft.com/office/drawing/2014/main" id="{E3484DB7-1F23-84C6-32B4-C2E6E5C5B271}"/>
                  </a:ext>
                </a:extLst>
              </p:cNvPr>
              <p:cNvSpPr/>
              <p:nvPr/>
            </p:nvSpPr>
            <p:spPr>
              <a:xfrm>
                <a:off x="8070084" y="3827638"/>
                <a:ext cx="288279" cy="288279"/>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grpFill/>
              <a:ln w="12700" cap="flat" cmpd="sng" algn="ctr">
                <a:noFill/>
                <a:prstDash val="solid"/>
                <a:miter lim="800000"/>
              </a:ln>
              <a:effectLst/>
            </p:spPr>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black"/>
                  </a:solidFill>
                  <a:effectLst/>
                  <a:uLnTx/>
                  <a:uFillTx/>
                  <a:latin typeface="Arial"/>
                  <a:ea typeface="Arial Unicode MS"/>
                  <a:cs typeface="+mn-cs"/>
                </a:endParaRPr>
              </a:p>
            </p:txBody>
          </p:sp>
          <p:sp>
            <p:nvSpPr>
              <p:cNvPr id="164" name="Freeform: Shape 7">
                <a:extLst>
                  <a:ext uri="{FF2B5EF4-FFF2-40B4-BE49-F238E27FC236}">
                    <a16:creationId xmlns:a16="http://schemas.microsoft.com/office/drawing/2014/main" id="{FDE3423C-1352-01CE-1409-53428FE7FB8D}"/>
                  </a:ext>
                </a:extLst>
              </p:cNvPr>
              <p:cNvSpPr/>
              <p:nvPr/>
            </p:nvSpPr>
            <p:spPr>
              <a:xfrm>
                <a:off x="7535672" y="3296996"/>
                <a:ext cx="1357103" cy="1349563"/>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a typeface="Arial Unicode MS"/>
                </a:endParaRPr>
              </a:p>
            </p:txBody>
          </p:sp>
        </p:grpSp>
        <p:grpSp>
          <p:nvGrpSpPr>
            <p:cNvPr id="188" name="Group 187">
              <a:extLst>
                <a:ext uri="{FF2B5EF4-FFF2-40B4-BE49-F238E27FC236}">
                  <a16:creationId xmlns:a16="http://schemas.microsoft.com/office/drawing/2014/main" id="{4B8E9E64-37FD-E941-A072-59110DE6607B}"/>
                </a:ext>
              </a:extLst>
            </p:cNvPr>
            <p:cNvGrpSpPr/>
            <p:nvPr/>
          </p:nvGrpSpPr>
          <p:grpSpPr>
            <a:xfrm>
              <a:off x="7732409" y="674759"/>
              <a:ext cx="1357103" cy="1349563"/>
              <a:chOff x="9634908" y="3296996"/>
              <a:chExt cx="1357103" cy="1349563"/>
            </a:xfrm>
            <a:solidFill>
              <a:srgbClr val="ED7D31"/>
            </a:solidFill>
          </p:grpSpPr>
          <p:sp>
            <p:nvSpPr>
              <p:cNvPr id="165" name="Freeform: Shape 28">
                <a:extLst>
                  <a:ext uri="{FF2B5EF4-FFF2-40B4-BE49-F238E27FC236}">
                    <a16:creationId xmlns:a16="http://schemas.microsoft.com/office/drawing/2014/main" id="{E033F0A4-0C63-00EF-D62A-BEC916FC74DD}"/>
                  </a:ext>
                </a:extLst>
              </p:cNvPr>
              <p:cNvSpPr/>
              <p:nvPr/>
            </p:nvSpPr>
            <p:spPr>
              <a:xfrm>
                <a:off x="9634908" y="3296996"/>
                <a:ext cx="1357103" cy="1349563"/>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0000"/>
                  </a:solidFill>
                  <a:effectLst/>
                  <a:uLnTx/>
                  <a:uFillTx/>
                  <a:latin typeface="Arial"/>
                  <a:ea typeface="Arial Unicode MS"/>
                </a:endParaRPr>
              </a:p>
            </p:txBody>
          </p:sp>
          <p:sp>
            <p:nvSpPr>
              <p:cNvPr id="166" name="Round Same Side Corner Rectangle 11">
                <a:extLst>
                  <a:ext uri="{FF2B5EF4-FFF2-40B4-BE49-F238E27FC236}">
                    <a16:creationId xmlns:a16="http://schemas.microsoft.com/office/drawing/2014/main" id="{88746F55-0D89-611E-2409-2BEC9ADCCD9B}"/>
                  </a:ext>
                </a:extLst>
              </p:cNvPr>
              <p:cNvSpPr>
                <a:spLocks noChangeAspect="1"/>
              </p:cNvSpPr>
              <p:nvPr/>
            </p:nvSpPr>
            <p:spPr>
              <a:xfrm rot="9900000">
                <a:off x="10154221" y="3836535"/>
                <a:ext cx="318476" cy="270484"/>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grp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rgbClr val="FF0000"/>
                  </a:solidFill>
                  <a:effectLst/>
                  <a:uLnTx/>
                  <a:uFillTx/>
                  <a:latin typeface="Arial"/>
                  <a:ea typeface="Arial Unicode MS"/>
                  <a:cs typeface="+mn-cs"/>
                </a:endParaRPr>
              </a:p>
            </p:txBody>
          </p:sp>
        </p:grpSp>
        <p:sp>
          <p:nvSpPr>
            <p:cNvPr id="191" name="TextBox 190">
              <a:extLst>
                <a:ext uri="{FF2B5EF4-FFF2-40B4-BE49-F238E27FC236}">
                  <a16:creationId xmlns:a16="http://schemas.microsoft.com/office/drawing/2014/main" id="{9FC3E106-8F79-758C-521E-52592D0DFAFA}"/>
                </a:ext>
              </a:extLst>
            </p:cNvPr>
            <p:cNvSpPr txBox="1"/>
            <p:nvPr/>
          </p:nvSpPr>
          <p:spPr>
            <a:xfrm>
              <a:off x="6319652" y="2185451"/>
              <a:ext cx="4182619" cy="3046988"/>
            </a:xfrm>
            <a:prstGeom prst="rect">
              <a:avLst/>
            </a:prstGeom>
            <a:noFill/>
          </p:spPr>
          <p:txBody>
            <a:bodyPr wrap="square" lIns="0" rIns="0" rtlCol="0" anchor="ctr">
              <a:spAutoFit/>
            </a:bodyPr>
            <a:lstStyle/>
            <a:p>
              <a:pPr marR="0" algn="justLow" rtl="1"/>
              <a:r>
                <a:rPr lang="ar-SA" sz="2400"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يرتبط انتشار هذه الألعاب بعدة عوامل، من أهمها عناصر الجذب البصرية والسمعية، مثل الألوان الزاهية،والمؤثرات الصوتية، والتصميم التفاعلي، والتي تُعد من أبرز الأسباب التي تدفع المستخدمين للإستمرار  في اللعب لفترات طويلة. كما تلعب سهولة الإستخدام وإمكانية اللعب في أي وقت ومن أي مكان دوراً مهماً في تعزيز هذا الإنتشار.</a:t>
              </a:r>
            </a:p>
          </p:txBody>
        </p:sp>
        <p:sp>
          <p:nvSpPr>
            <p:cNvPr id="192" name="TextBox 191">
              <a:extLst>
                <a:ext uri="{FF2B5EF4-FFF2-40B4-BE49-F238E27FC236}">
                  <a16:creationId xmlns:a16="http://schemas.microsoft.com/office/drawing/2014/main" id="{BC7CB3FE-31E9-1ECA-88DC-4F38FAD1621D}"/>
                </a:ext>
              </a:extLst>
            </p:cNvPr>
            <p:cNvSpPr txBox="1"/>
            <p:nvPr/>
          </p:nvSpPr>
          <p:spPr>
            <a:xfrm>
              <a:off x="1689729" y="3708945"/>
              <a:ext cx="3218472" cy="1200329"/>
            </a:xfrm>
            <a:prstGeom prst="rect">
              <a:avLst/>
            </a:prstGeom>
            <a:noFill/>
          </p:spPr>
          <p:txBody>
            <a:bodyPr wrap="square" lIns="0" rIns="0" rtlCol="0" anchor="ctr">
              <a:spAutoFit/>
            </a:bodyPr>
            <a:lstStyle/>
            <a:p>
              <a:pPr marR="0" algn="justLow" rtl="1"/>
              <a:r>
                <a:rPr lang="ar-SA" sz="2400"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أصبح العالم الرقمي هو البديل الأول للأنشطة الواقعية مثل الرياضة أو التفاعل الاجتماعي المباشر</a:t>
              </a:r>
            </a:p>
          </p:txBody>
        </p:sp>
      </p:grpSp>
    </p:spTree>
    <p:extLst>
      <p:ext uri="{BB962C8B-B14F-4D97-AF65-F5344CB8AC3E}">
        <p14:creationId xmlns:p14="http://schemas.microsoft.com/office/powerpoint/2010/main" val="34727247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F0DC6-A1BB-AE4E-3A80-C54777A256E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57EB647-A9AD-5E84-8F00-37DAEFC63724}"/>
              </a:ext>
            </a:extLst>
          </p:cNvPr>
          <p:cNvSpPr txBox="1"/>
          <p:nvPr/>
        </p:nvSpPr>
        <p:spPr>
          <a:xfrm>
            <a:off x="646545" y="773762"/>
            <a:ext cx="11037455" cy="892552"/>
          </a:xfrm>
          <a:prstGeom prst="rect">
            <a:avLst/>
          </a:prstGeom>
          <a:noFill/>
        </p:spPr>
        <p:txBody>
          <a:bodyPr wrap="square">
            <a:spAutoFit/>
          </a:bodyPr>
          <a:lstStyle/>
          <a:p>
            <a:pPr marL="0" marR="0" algn="r" rtl="1">
              <a:buNone/>
            </a:pPr>
            <a:r>
              <a:rPr lang="ar-SA" sz="2800" dirty="0">
                <a:solidFill>
                  <a:schemeClr val="bg2">
                    <a:lumMod val="25000"/>
                  </a:schemeClr>
                </a:solidFill>
                <a:effectLst/>
                <a:latin typeface="Hacen Samra" panose="02000000000000000000" pitchFamily="2" charset="-78"/>
                <a:ea typeface="Arial" panose="020B0604020202020204" pitchFamily="34" charset="0"/>
                <a:cs typeface="Hacen Samra" panose="02000000000000000000" pitchFamily="2" charset="-78"/>
              </a:rPr>
              <a:t>ثانياً: التأثيرات الصحية والبدنية</a:t>
            </a:r>
            <a:endParaRPr lang="ar-EG" sz="2800" dirty="0">
              <a:solidFill>
                <a:schemeClr val="bg2">
                  <a:lumMod val="25000"/>
                </a:schemeClr>
              </a:solidFill>
              <a:effectLst/>
              <a:latin typeface="Hacen Samra" panose="02000000000000000000" pitchFamily="2" charset="-78"/>
              <a:ea typeface="Arial" panose="020B0604020202020204" pitchFamily="34" charset="0"/>
              <a:cs typeface="Hacen Samra" panose="02000000000000000000" pitchFamily="2" charset="-78"/>
            </a:endParaRPr>
          </a:p>
          <a:p>
            <a:pPr algn="r" rtl="1"/>
            <a:r>
              <a:rPr lang="ar-SA" sz="2400" b="1" dirty="0">
                <a:solidFill>
                  <a:schemeClr val="bg2">
                    <a:lumMod val="25000"/>
                  </a:schemeClr>
                </a:solidFill>
                <a:latin typeface="29LT Zarid Serif Rg" panose="00000100000000000000" pitchFamily="2" charset="-78"/>
                <a:cs typeface="29LT Zarid Serif Rg" panose="00000100000000000000" pitchFamily="2" charset="-78"/>
              </a:rPr>
              <a:t>أثبتت الدراسات أن هذه الممارسات تؤدي إلى مشكلات صحية متعددة تؤثر على جودة حياة الطلاب وأدائهم اليومي</a:t>
            </a:r>
            <a:r>
              <a:rPr lang="ar-SA" b="1" dirty="0"/>
              <a:t>.</a:t>
            </a:r>
            <a:endParaRPr lang="ar-SA" sz="2800" dirty="0">
              <a:solidFill>
                <a:schemeClr val="bg2">
                  <a:lumMod val="25000"/>
                </a:schemeClr>
              </a:solidFill>
              <a:effectLst/>
              <a:latin typeface="Hacen Samra" panose="02000000000000000000" pitchFamily="2" charset="-78"/>
              <a:ea typeface="Arial" panose="020B0604020202020204" pitchFamily="34" charset="0"/>
              <a:cs typeface="Hacen Samra" panose="02000000000000000000" pitchFamily="2" charset="-78"/>
            </a:endParaRPr>
          </a:p>
        </p:txBody>
      </p:sp>
      <p:grpSp>
        <p:nvGrpSpPr>
          <p:cNvPr id="190" name="Group 189">
            <a:extLst>
              <a:ext uri="{FF2B5EF4-FFF2-40B4-BE49-F238E27FC236}">
                <a16:creationId xmlns:a16="http://schemas.microsoft.com/office/drawing/2014/main" id="{E4AA8A65-531E-061D-3A9B-34EFC141F8D6}"/>
              </a:ext>
            </a:extLst>
          </p:cNvPr>
          <p:cNvGrpSpPr/>
          <p:nvPr/>
        </p:nvGrpSpPr>
        <p:grpSpPr>
          <a:xfrm>
            <a:off x="1061449" y="2124857"/>
            <a:ext cx="1357103" cy="1349563"/>
            <a:chOff x="5436435" y="3296996"/>
            <a:chExt cx="1357103" cy="1349563"/>
          </a:xfrm>
          <a:solidFill>
            <a:schemeClr val="accent1">
              <a:lumMod val="75000"/>
            </a:schemeClr>
          </a:solidFill>
        </p:grpSpPr>
        <p:sp>
          <p:nvSpPr>
            <p:cNvPr id="161" name="Rounded Rectangle 32">
              <a:extLst>
                <a:ext uri="{FF2B5EF4-FFF2-40B4-BE49-F238E27FC236}">
                  <a16:creationId xmlns:a16="http://schemas.microsoft.com/office/drawing/2014/main" id="{1A88B181-6424-AF3D-4C00-AF4BA145CC74}"/>
                </a:ext>
              </a:extLst>
            </p:cNvPr>
            <p:cNvSpPr/>
            <p:nvPr/>
          </p:nvSpPr>
          <p:spPr>
            <a:xfrm>
              <a:off x="5980976" y="3837767"/>
              <a:ext cx="268020" cy="268020"/>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grp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white"/>
                </a:solidFill>
                <a:effectLst/>
                <a:uLnTx/>
                <a:uFillTx/>
                <a:latin typeface="Arial"/>
                <a:ea typeface="Arial Unicode MS"/>
                <a:cs typeface="+mn-cs"/>
              </a:endParaRPr>
            </a:p>
          </p:txBody>
        </p:sp>
        <p:sp>
          <p:nvSpPr>
            <p:cNvPr id="162" name="Freeform: Shape 6">
              <a:extLst>
                <a:ext uri="{FF2B5EF4-FFF2-40B4-BE49-F238E27FC236}">
                  <a16:creationId xmlns:a16="http://schemas.microsoft.com/office/drawing/2014/main" id="{6CE190D2-45EB-1E13-04B5-353D2A0EBDD0}"/>
                </a:ext>
              </a:extLst>
            </p:cNvPr>
            <p:cNvSpPr/>
            <p:nvPr/>
          </p:nvSpPr>
          <p:spPr>
            <a:xfrm>
              <a:off x="5436435" y="3296996"/>
              <a:ext cx="1357103" cy="1349563"/>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a typeface="Arial Unicode MS"/>
              </a:endParaRPr>
            </a:p>
          </p:txBody>
        </p:sp>
      </p:grpSp>
      <p:grpSp>
        <p:nvGrpSpPr>
          <p:cNvPr id="189" name="Group 188">
            <a:extLst>
              <a:ext uri="{FF2B5EF4-FFF2-40B4-BE49-F238E27FC236}">
                <a16:creationId xmlns:a16="http://schemas.microsoft.com/office/drawing/2014/main" id="{9619F80A-2D9F-ECE8-1AE5-39DB4BE24925}"/>
              </a:ext>
            </a:extLst>
          </p:cNvPr>
          <p:cNvGrpSpPr/>
          <p:nvPr/>
        </p:nvGrpSpPr>
        <p:grpSpPr>
          <a:xfrm>
            <a:off x="7126172" y="2124856"/>
            <a:ext cx="1357103" cy="1349563"/>
            <a:chOff x="7535672" y="3296996"/>
            <a:chExt cx="1357103" cy="1349563"/>
          </a:xfrm>
          <a:solidFill>
            <a:schemeClr val="tx2">
              <a:lumMod val="75000"/>
            </a:schemeClr>
          </a:solidFill>
        </p:grpSpPr>
        <p:sp>
          <p:nvSpPr>
            <p:cNvPr id="163" name="Frame 17">
              <a:extLst>
                <a:ext uri="{FF2B5EF4-FFF2-40B4-BE49-F238E27FC236}">
                  <a16:creationId xmlns:a16="http://schemas.microsoft.com/office/drawing/2014/main" id="{2C93883F-B08B-51D7-2FEB-7CEFC1C1168D}"/>
                </a:ext>
              </a:extLst>
            </p:cNvPr>
            <p:cNvSpPr/>
            <p:nvPr/>
          </p:nvSpPr>
          <p:spPr>
            <a:xfrm>
              <a:off x="8070084" y="3827638"/>
              <a:ext cx="288279" cy="288279"/>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grpFill/>
            <a:ln w="12700" cap="flat" cmpd="sng" algn="ctr">
              <a:noFill/>
              <a:prstDash val="solid"/>
              <a:miter lim="800000"/>
            </a:ln>
            <a:effectLst/>
          </p:spPr>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black"/>
                </a:solidFill>
                <a:effectLst/>
                <a:uLnTx/>
                <a:uFillTx/>
                <a:latin typeface="Arial"/>
                <a:ea typeface="Arial Unicode MS"/>
                <a:cs typeface="+mn-cs"/>
              </a:endParaRPr>
            </a:p>
          </p:txBody>
        </p:sp>
        <p:sp>
          <p:nvSpPr>
            <p:cNvPr id="164" name="Freeform: Shape 7">
              <a:extLst>
                <a:ext uri="{FF2B5EF4-FFF2-40B4-BE49-F238E27FC236}">
                  <a16:creationId xmlns:a16="http://schemas.microsoft.com/office/drawing/2014/main" id="{FC994C90-23BC-F88C-73FA-FFB34D4D7761}"/>
                </a:ext>
              </a:extLst>
            </p:cNvPr>
            <p:cNvSpPr/>
            <p:nvPr/>
          </p:nvSpPr>
          <p:spPr>
            <a:xfrm>
              <a:off x="7535672" y="3296996"/>
              <a:ext cx="1357103" cy="1349563"/>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a typeface="Arial Unicode MS"/>
              </a:endParaRPr>
            </a:p>
          </p:txBody>
        </p:sp>
      </p:grpSp>
      <p:grpSp>
        <p:nvGrpSpPr>
          <p:cNvPr id="188" name="Group 187">
            <a:extLst>
              <a:ext uri="{FF2B5EF4-FFF2-40B4-BE49-F238E27FC236}">
                <a16:creationId xmlns:a16="http://schemas.microsoft.com/office/drawing/2014/main" id="{E70ABA77-F9BE-F238-2583-E7CB944B09C2}"/>
              </a:ext>
            </a:extLst>
          </p:cNvPr>
          <p:cNvGrpSpPr/>
          <p:nvPr/>
        </p:nvGrpSpPr>
        <p:grpSpPr>
          <a:xfrm>
            <a:off x="10124431" y="2124858"/>
            <a:ext cx="1357103" cy="1349563"/>
            <a:chOff x="9634908" y="3296996"/>
            <a:chExt cx="1357103" cy="1349563"/>
          </a:xfrm>
          <a:solidFill>
            <a:schemeClr val="accent2">
              <a:lumMod val="75000"/>
            </a:schemeClr>
          </a:solidFill>
        </p:grpSpPr>
        <p:sp>
          <p:nvSpPr>
            <p:cNvPr id="165" name="Freeform: Shape 28">
              <a:extLst>
                <a:ext uri="{FF2B5EF4-FFF2-40B4-BE49-F238E27FC236}">
                  <a16:creationId xmlns:a16="http://schemas.microsoft.com/office/drawing/2014/main" id="{9E6A8111-C0A3-7819-E7BA-332C60528EC6}"/>
                </a:ext>
              </a:extLst>
            </p:cNvPr>
            <p:cNvSpPr/>
            <p:nvPr/>
          </p:nvSpPr>
          <p:spPr>
            <a:xfrm>
              <a:off x="9634908" y="3296996"/>
              <a:ext cx="1357103" cy="1349563"/>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a typeface="Arial Unicode MS"/>
              </a:endParaRPr>
            </a:p>
          </p:txBody>
        </p:sp>
        <p:sp>
          <p:nvSpPr>
            <p:cNvPr id="166" name="Round Same Side Corner Rectangle 11">
              <a:extLst>
                <a:ext uri="{FF2B5EF4-FFF2-40B4-BE49-F238E27FC236}">
                  <a16:creationId xmlns:a16="http://schemas.microsoft.com/office/drawing/2014/main" id="{F8F6B7CF-6EF2-C822-AB4B-EA3DFF876FC5}"/>
                </a:ext>
              </a:extLst>
            </p:cNvPr>
            <p:cNvSpPr>
              <a:spLocks noChangeAspect="1"/>
            </p:cNvSpPr>
            <p:nvPr/>
          </p:nvSpPr>
          <p:spPr>
            <a:xfrm rot="9900000">
              <a:off x="10154221" y="3836535"/>
              <a:ext cx="318476" cy="270484"/>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grp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white"/>
                </a:solidFill>
                <a:effectLst/>
                <a:uLnTx/>
                <a:uFillTx/>
                <a:latin typeface="Arial"/>
                <a:ea typeface="Arial Unicode MS"/>
                <a:cs typeface="+mn-cs"/>
              </a:endParaRPr>
            </a:p>
          </p:txBody>
        </p:sp>
      </p:grpSp>
      <p:sp>
        <p:nvSpPr>
          <p:cNvPr id="191" name="TextBox 190">
            <a:extLst>
              <a:ext uri="{FF2B5EF4-FFF2-40B4-BE49-F238E27FC236}">
                <a16:creationId xmlns:a16="http://schemas.microsoft.com/office/drawing/2014/main" id="{BDC65EA4-340E-BB0D-CF15-24796911EC4A}"/>
              </a:ext>
            </a:extLst>
          </p:cNvPr>
          <p:cNvSpPr txBox="1"/>
          <p:nvPr/>
        </p:nvSpPr>
        <p:spPr>
          <a:xfrm>
            <a:off x="9634903" y="3702958"/>
            <a:ext cx="2287787" cy="2246769"/>
          </a:xfrm>
          <a:prstGeom prst="rect">
            <a:avLst/>
          </a:prstGeom>
          <a:noFill/>
        </p:spPr>
        <p:txBody>
          <a:bodyPr wrap="square" lIns="0" rIns="0" rtlCol="0" anchor="ctr">
            <a:spAutoFit/>
          </a:bodyPr>
          <a:lstStyle/>
          <a:p>
            <a:pPr marR="0" algn="justLow" rtl="1"/>
            <a:r>
              <a:rPr lang="ar-SA" sz="2000"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فيما يتعلق بالمشكلات البصرية، تشير البيانات إلى أن نسبة كبيرة من الطلاب، تصل إلى نحو 45%، يعانون من إجهاد العين أو ضعف النظر نتيجة التعرض المستمر للشاشات لفترات طويلة دون راحة كافية.</a:t>
            </a:r>
          </a:p>
        </p:txBody>
      </p:sp>
      <p:sp>
        <p:nvSpPr>
          <p:cNvPr id="192" name="TextBox 191">
            <a:extLst>
              <a:ext uri="{FF2B5EF4-FFF2-40B4-BE49-F238E27FC236}">
                <a16:creationId xmlns:a16="http://schemas.microsoft.com/office/drawing/2014/main" id="{BCC5FEDD-6BE7-0F30-890B-0D9503FFB834}"/>
              </a:ext>
            </a:extLst>
          </p:cNvPr>
          <p:cNvSpPr txBox="1"/>
          <p:nvPr/>
        </p:nvSpPr>
        <p:spPr>
          <a:xfrm>
            <a:off x="6659412" y="3690745"/>
            <a:ext cx="2375853" cy="2862322"/>
          </a:xfrm>
          <a:prstGeom prst="rect">
            <a:avLst/>
          </a:prstGeom>
          <a:noFill/>
        </p:spPr>
        <p:txBody>
          <a:bodyPr wrap="square" lIns="0" rIns="0" rtlCol="0" anchor="ctr">
            <a:spAutoFit/>
          </a:bodyPr>
          <a:lstStyle/>
          <a:p>
            <a:pPr marR="0" algn="justLow" rtl="1"/>
            <a:r>
              <a:rPr lang="ar-SA" sz="2000"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من ناحية النوم، فقد لوحظ أن المدمنين على الألعاب الإلكترونية يعانون من إضطرابات واضحة في نمط النوم، حيث تنخفض ساعات النوم لديهم بشكل ملحوظ، إلى جانب تراجع مستوى اليقظة الذهنية، مما يعكس تأثيراً سلبياً واضحًا على التوازن البيولوجي للطلاب.</a:t>
            </a:r>
          </a:p>
        </p:txBody>
      </p:sp>
      <p:sp>
        <p:nvSpPr>
          <p:cNvPr id="193" name="TextBox 192">
            <a:extLst>
              <a:ext uri="{FF2B5EF4-FFF2-40B4-BE49-F238E27FC236}">
                <a16:creationId xmlns:a16="http://schemas.microsoft.com/office/drawing/2014/main" id="{4B74152E-2489-846B-E969-818D6C1E4863}"/>
              </a:ext>
            </a:extLst>
          </p:cNvPr>
          <p:cNvSpPr txBox="1"/>
          <p:nvPr/>
        </p:nvSpPr>
        <p:spPr>
          <a:xfrm>
            <a:off x="552074" y="3748160"/>
            <a:ext cx="2338908" cy="2308324"/>
          </a:xfrm>
          <a:prstGeom prst="rect">
            <a:avLst/>
          </a:prstGeom>
          <a:noFill/>
        </p:spPr>
        <p:txBody>
          <a:bodyPr wrap="square" lIns="0" rIns="0" rtlCol="0" anchor="ctr">
            <a:spAutoFit/>
          </a:bodyPr>
          <a:lstStyle/>
          <a:p>
            <a:pPr marR="0" algn="justLow" rtl="1"/>
            <a:r>
              <a:rPr lang="ar-SA"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رصد عدد من الإصابات البدنية المرتبطة بالاستخدام المفرط، مثل تقوس العمود الفقري نتيجة الجلوس الخاطئ، وآلام في الأصابع بسبب الاستخدام المتكرر للأجهزة، فضلاً عن الصداع المزمن الناتج عن الإجهاد المستمر والتعرض الطويل للشاشات.</a:t>
            </a:r>
          </a:p>
        </p:txBody>
      </p:sp>
      <p:grpSp>
        <p:nvGrpSpPr>
          <p:cNvPr id="2" name="Group 1">
            <a:extLst>
              <a:ext uri="{FF2B5EF4-FFF2-40B4-BE49-F238E27FC236}">
                <a16:creationId xmlns:a16="http://schemas.microsoft.com/office/drawing/2014/main" id="{C18ADB9D-CAB4-D7C4-65AF-118BB8D5E65D}"/>
              </a:ext>
            </a:extLst>
          </p:cNvPr>
          <p:cNvGrpSpPr/>
          <p:nvPr/>
        </p:nvGrpSpPr>
        <p:grpSpPr>
          <a:xfrm>
            <a:off x="4059708" y="2124856"/>
            <a:ext cx="1357103" cy="1349563"/>
            <a:chOff x="7535672" y="3296996"/>
            <a:chExt cx="1357103" cy="1349563"/>
          </a:xfrm>
          <a:solidFill>
            <a:schemeClr val="accent6">
              <a:lumMod val="75000"/>
            </a:schemeClr>
          </a:solidFill>
        </p:grpSpPr>
        <p:sp>
          <p:nvSpPr>
            <p:cNvPr id="4" name="Frame 17">
              <a:extLst>
                <a:ext uri="{FF2B5EF4-FFF2-40B4-BE49-F238E27FC236}">
                  <a16:creationId xmlns:a16="http://schemas.microsoft.com/office/drawing/2014/main" id="{6AD011F0-80DF-8C0E-BD83-8101BD22D863}"/>
                </a:ext>
              </a:extLst>
            </p:cNvPr>
            <p:cNvSpPr/>
            <p:nvPr/>
          </p:nvSpPr>
          <p:spPr>
            <a:xfrm>
              <a:off x="8070084" y="3827638"/>
              <a:ext cx="288279" cy="288279"/>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grpFill/>
            <a:ln w="12700" cap="flat" cmpd="sng" algn="ctr">
              <a:noFill/>
              <a:prstDash val="solid"/>
              <a:miter lim="800000"/>
            </a:ln>
            <a:effectLst/>
          </p:spPr>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black"/>
                </a:solidFill>
                <a:effectLst/>
                <a:uLnTx/>
                <a:uFillTx/>
                <a:latin typeface="Arial"/>
                <a:ea typeface="Arial Unicode MS"/>
                <a:cs typeface="+mn-cs"/>
              </a:endParaRPr>
            </a:p>
          </p:txBody>
        </p:sp>
        <p:sp>
          <p:nvSpPr>
            <p:cNvPr id="5" name="Freeform: Shape 7">
              <a:extLst>
                <a:ext uri="{FF2B5EF4-FFF2-40B4-BE49-F238E27FC236}">
                  <a16:creationId xmlns:a16="http://schemas.microsoft.com/office/drawing/2014/main" id="{88F17EF7-F914-E992-97B9-77255740ACCE}"/>
                </a:ext>
              </a:extLst>
            </p:cNvPr>
            <p:cNvSpPr/>
            <p:nvPr/>
          </p:nvSpPr>
          <p:spPr>
            <a:xfrm>
              <a:off x="7535672" y="3296996"/>
              <a:ext cx="1357103" cy="1349563"/>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a typeface="Arial Unicode MS"/>
              </a:endParaRPr>
            </a:p>
          </p:txBody>
        </p:sp>
      </p:grpSp>
      <p:sp>
        <p:nvSpPr>
          <p:cNvPr id="6" name="TextBox 5">
            <a:extLst>
              <a:ext uri="{FF2B5EF4-FFF2-40B4-BE49-F238E27FC236}">
                <a16:creationId xmlns:a16="http://schemas.microsoft.com/office/drawing/2014/main" id="{6581307B-D1E0-D00F-7C87-6E39AC5A9373}"/>
              </a:ext>
            </a:extLst>
          </p:cNvPr>
          <p:cNvSpPr txBox="1"/>
          <p:nvPr/>
        </p:nvSpPr>
        <p:spPr>
          <a:xfrm>
            <a:off x="3587270" y="3690745"/>
            <a:ext cx="2375853" cy="2862322"/>
          </a:xfrm>
          <a:prstGeom prst="rect">
            <a:avLst/>
          </a:prstGeom>
          <a:noFill/>
        </p:spPr>
        <p:txBody>
          <a:bodyPr wrap="square" lIns="0" rIns="0" rtlCol="0" anchor="ctr">
            <a:spAutoFit/>
          </a:bodyPr>
          <a:lstStyle/>
          <a:p>
            <a:pPr marR="0" algn="justLow" rtl="1"/>
            <a:r>
              <a:rPr lang="ar-SA" sz="2000"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أظهرت الدراسات أن %83 من المشاركين يفضلون إستخدام الهواتف المحمولة في أوضاع جلوس غير صحية ولفترات طويلة.             </a:t>
            </a:r>
            <a:endParaRPr lang="ar-EG" sz="2000"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endParaRPr>
          </a:p>
          <a:p>
            <a:pPr marR="0" algn="justLow" rtl="1"/>
            <a:r>
              <a:rPr lang="ar-SA" sz="2000"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ويؤدي ذلك إلى زيادة احتمالات الإصابة بالسمنة نتيجة قلة الحركة واعتماد نمط حياة خامل.</a:t>
            </a:r>
          </a:p>
        </p:txBody>
      </p:sp>
    </p:spTree>
    <p:extLst>
      <p:ext uri="{BB962C8B-B14F-4D97-AF65-F5344CB8AC3E}">
        <p14:creationId xmlns:p14="http://schemas.microsoft.com/office/powerpoint/2010/main" val="40317167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889DB-5BFF-E945-8E2A-C0450591B69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7A13C6D-0B2C-25D7-CC7F-5DED2933D495}"/>
              </a:ext>
            </a:extLst>
          </p:cNvPr>
          <p:cNvSpPr txBox="1"/>
          <p:nvPr/>
        </p:nvSpPr>
        <p:spPr>
          <a:xfrm>
            <a:off x="646545" y="552093"/>
            <a:ext cx="11037455" cy="523220"/>
          </a:xfrm>
          <a:prstGeom prst="rect">
            <a:avLst/>
          </a:prstGeom>
          <a:noFill/>
        </p:spPr>
        <p:txBody>
          <a:bodyPr wrap="square">
            <a:spAutoFit/>
          </a:bodyPr>
          <a:lstStyle/>
          <a:p>
            <a:pPr marL="0" marR="0" algn="r" rtl="1">
              <a:buNone/>
            </a:pPr>
            <a:r>
              <a:rPr lang="ar-SA" sz="2800" dirty="0">
                <a:solidFill>
                  <a:schemeClr val="bg2">
                    <a:lumMod val="25000"/>
                  </a:schemeClr>
                </a:solidFill>
                <a:effectLst/>
                <a:latin typeface="Hacen Samra" panose="02000000000000000000" pitchFamily="2" charset="-78"/>
                <a:ea typeface="Arial" panose="020B0604020202020204" pitchFamily="34" charset="0"/>
                <a:cs typeface="Hacen Samra" panose="02000000000000000000" pitchFamily="2" charset="-78"/>
              </a:rPr>
              <a:t>ثالثا التأثيرات النفسية </a:t>
            </a:r>
            <a:endParaRPr lang="ar-EG" sz="2800" dirty="0">
              <a:solidFill>
                <a:schemeClr val="bg2">
                  <a:lumMod val="25000"/>
                </a:schemeClr>
              </a:solidFill>
              <a:effectLst/>
              <a:latin typeface="Hacen Samra" panose="02000000000000000000" pitchFamily="2" charset="-78"/>
              <a:ea typeface="Arial" panose="020B0604020202020204" pitchFamily="34" charset="0"/>
              <a:cs typeface="Hacen Samra" panose="02000000000000000000" pitchFamily="2" charset="-78"/>
            </a:endParaRPr>
          </a:p>
        </p:txBody>
      </p:sp>
      <p:grpSp>
        <p:nvGrpSpPr>
          <p:cNvPr id="17" name="Group 16">
            <a:extLst>
              <a:ext uri="{FF2B5EF4-FFF2-40B4-BE49-F238E27FC236}">
                <a16:creationId xmlns:a16="http://schemas.microsoft.com/office/drawing/2014/main" id="{8B97AA1A-76F1-1FAE-E8BD-071ADEE4A568}"/>
              </a:ext>
            </a:extLst>
          </p:cNvPr>
          <p:cNvGrpSpPr/>
          <p:nvPr/>
        </p:nvGrpSpPr>
        <p:grpSpPr>
          <a:xfrm>
            <a:off x="4662166" y="2295293"/>
            <a:ext cx="2867668" cy="2267414"/>
            <a:chOff x="3648812" y="2185919"/>
            <a:chExt cx="4709648" cy="3723835"/>
          </a:xfrm>
        </p:grpSpPr>
        <p:grpSp>
          <p:nvGrpSpPr>
            <p:cNvPr id="7" name="Group 6">
              <a:extLst>
                <a:ext uri="{FF2B5EF4-FFF2-40B4-BE49-F238E27FC236}">
                  <a16:creationId xmlns:a16="http://schemas.microsoft.com/office/drawing/2014/main" id="{08E959EA-A450-4F34-B5A5-DDDE60E63EB7}"/>
                </a:ext>
              </a:extLst>
            </p:cNvPr>
            <p:cNvGrpSpPr/>
            <p:nvPr/>
          </p:nvGrpSpPr>
          <p:grpSpPr>
            <a:xfrm>
              <a:off x="3648812" y="2185919"/>
              <a:ext cx="4709648" cy="3723835"/>
              <a:chOff x="2228055" y="1971102"/>
              <a:chExt cx="4575969" cy="3618138"/>
            </a:xfrm>
          </p:grpSpPr>
          <p:sp>
            <p:nvSpPr>
              <p:cNvPr id="11" name="Freeform 18">
                <a:extLst>
                  <a:ext uri="{FF2B5EF4-FFF2-40B4-BE49-F238E27FC236}">
                    <a16:creationId xmlns:a16="http://schemas.microsoft.com/office/drawing/2014/main" id="{D529821D-A296-4AAB-9557-A7E6BFC89F91}"/>
                  </a:ext>
                </a:extLst>
              </p:cNvPr>
              <p:cNvSpPr>
                <a:spLocks/>
              </p:cNvSpPr>
              <p:nvPr/>
            </p:nvSpPr>
            <p:spPr bwMode="auto">
              <a:xfrm>
                <a:off x="2228055" y="1971102"/>
                <a:ext cx="3243960" cy="3618138"/>
              </a:xfrm>
              <a:custGeom>
                <a:avLst/>
                <a:gdLst/>
                <a:ahLst/>
                <a:cxnLst/>
                <a:rect l="l" t="t" r="r" b="b"/>
                <a:pathLst>
                  <a:path w="3243960" h="3618138">
                    <a:moveTo>
                      <a:pt x="1764407" y="0"/>
                    </a:moveTo>
                    <a:lnTo>
                      <a:pt x="1913381" y="1203"/>
                    </a:lnTo>
                    <a:lnTo>
                      <a:pt x="2053042" y="12022"/>
                    </a:lnTo>
                    <a:lnTo>
                      <a:pt x="2185723" y="30056"/>
                    </a:lnTo>
                    <a:lnTo>
                      <a:pt x="2312583" y="56506"/>
                    </a:lnTo>
                    <a:lnTo>
                      <a:pt x="2433624" y="88967"/>
                    </a:lnTo>
                    <a:lnTo>
                      <a:pt x="2545354" y="131046"/>
                    </a:lnTo>
                    <a:lnTo>
                      <a:pt x="2653593" y="176731"/>
                    </a:lnTo>
                    <a:lnTo>
                      <a:pt x="2752521" y="230833"/>
                    </a:lnTo>
                    <a:lnTo>
                      <a:pt x="2763561" y="238103"/>
                    </a:lnTo>
                    <a:lnTo>
                      <a:pt x="2764776" y="236609"/>
                    </a:lnTo>
                    <a:cubicBezTo>
                      <a:pt x="3318761" y="687035"/>
                      <a:pt x="3404939" y="1500322"/>
                      <a:pt x="2957653" y="2056846"/>
                    </a:cubicBezTo>
                    <a:lnTo>
                      <a:pt x="2794867" y="1926012"/>
                    </a:lnTo>
                    <a:cubicBezTo>
                      <a:pt x="3170184" y="1459033"/>
                      <a:pt x="3097872" y="776605"/>
                      <a:pt x="2633024" y="398652"/>
                    </a:cubicBezTo>
                    <a:lnTo>
                      <a:pt x="2635535" y="395564"/>
                    </a:lnTo>
                    <a:cubicBezTo>
                      <a:pt x="2458856" y="294299"/>
                      <a:pt x="2250796" y="159602"/>
                      <a:pt x="1912553" y="162771"/>
                    </a:cubicBezTo>
                    <a:cubicBezTo>
                      <a:pt x="1018501" y="171149"/>
                      <a:pt x="651082" y="745769"/>
                      <a:pt x="651082" y="1464934"/>
                    </a:cubicBezTo>
                    <a:cubicBezTo>
                      <a:pt x="651082" y="2065638"/>
                      <a:pt x="1045124" y="2571338"/>
                      <a:pt x="1581345" y="2720212"/>
                    </a:cubicBezTo>
                    <a:cubicBezTo>
                      <a:pt x="2189761" y="2865156"/>
                      <a:pt x="2916596" y="3085457"/>
                      <a:pt x="3019039" y="3381117"/>
                    </a:cubicBezTo>
                    <a:lnTo>
                      <a:pt x="3030682" y="3420409"/>
                    </a:lnTo>
                    <a:lnTo>
                      <a:pt x="3049304" y="3486532"/>
                    </a:lnTo>
                    <a:lnTo>
                      <a:pt x="3067926" y="3553859"/>
                    </a:lnTo>
                    <a:lnTo>
                      <a:pt x="3088874" y="3615173"/>
                    </a:lnTo>
                    <a:lnTo>
                      <a:pt x="3090086" y="3618138"/>
                    </a:lnTo>
                    <a:lnTo>
                      <a:pt x="1487028" y="3618138"/>
                    </a:lnTo>
                    <a:lnTo>
                      <a:pt x="1482754" y="3594736"/>
                    </a:lnTo>
                    <a:lnTo>
                      <a:pt x="1471115" y="3529813"/>
                    </a:lnTo>
                    <a:lnTo>
                      <a:pt x="1458312" y="3466094"/>
                    </a:lnTo>
                    <a:lnTo>
                      <a:pt x="1443182" y="3404780"/>
                    </a:lnTo>
                    <a:lnTo>
                      <a:pt x="1428052" y="3345869"/>
                    </a:lnTo>
                    <a:lnTo>
                      <a:pt x="1409430" y="3294173"/>
                    </a:lnTo>
                    <a:lnTo>
                      <a:pt x="1389645" y="3249689"/>
                    </a:lnTo>
                    <a:lnTo>
                      <a:pt x="1368696" y="3214824"/>
                    </a:lnTo>
                    <a:lnTo>
                      <a:pt x="1345419" y="3193183"/>
                    </a:lnTo>
                    <a:lnTo>
                      <a:pt x="1319814" y="3182363"/>
                    </a:lnTo>
                    <a:lnTo>
                      <a:pt x="1290717" y="3177554"/>
                    </a:lnTo>
                    <a:lnTo>
                      <a:pt x="1256965" y="3179958"/>
                    </a:lnTo>
                    <a:lnTo>
                      <a:pt x="1223213" y="3184767"/>
                    </a:lnTo>
                    <a:lnTo>
                      <a:pt x="1191790" y="3193183"/>
                    </a:lnTo>
                    <a:lnTo>
                      <a:pt x="1161529" y="3201598"/>
                    </a:lnTo>
                    <a:lnTo>
                      <a:pt x="1133597" y="3210015"/>
                    </a:lnTo>
                    <a:lnTo>
                      <a:pt x="1112647" y="3217228"/>
                    </a:lnTo>
                    <a:lnTo>
                      <a:pt x="1062602" y="3234059"/>
                    </a:lnTo>
                    <a:lnTo>
                      <a:pt x="1005573" y="3249689"/>
                    </a:lnTo>
                    <a:lnTo>
                      <a:pt x="941560" y="3262914"/>
                    </a:lnTo>
                    <a:lnTo>
                      <a:pt x="874056" y="3271330"/>
                    </a:lnTo>
                    <a:lnTo>
                      <a:pt x="806552" y="3278543"/>
                    </a:lnTo>
                    <a:lnTo>
                      <a:pt x="737886" y="3280948"/>
                    </a:lnTo>
                    <a:lnTo>
                      <a:pt x="672709" y="3276139"/>
                    </a:lnTo>
                    <a:lnTo>
                      <a:pt x="611025" y="3265318"/>
                    </a:lnTo>
                    <a:lnTo>
                      <a:pt x="577273" y="3256902"/>
                    </a:lnTo>
                    <a:lnTo>
                      <a:pt x="543521" y="3241274"/>
                    </a:lnTo>
                    <a:lnTo>
                      <a:pt x="509769" y="3223240"/>
                    </a:lnTo>
                    <a:lnTo>
                      <a:pt x="480674" y="3201598"/>
                    </a:lnTo>
                    <a:lnTo>
                      <a:pt x="450413" y="3175149"/>
                    </a:lnTo>
                    <a:lnTo>
                      <a:pt x="427136" y="3147498"/>
                    </a:lnTo>
                    <a:lnTo>
                      <a:pt x="410841" y="3112633"/>
                    </a:lnTo>
                    <a:lnTo>
                      <a:pt x="398039" y="3072958"/>
                    </a:lnTo>
                    <a:lnTo>
                      <a:pt x="393384" y="3029676"/>
                    </a:lnTo>
                    <a:lnTo>
                      <a:pt x="398039" y="2981586"/>
                    </a:lnTo>
                    <a:lnTo>
                      <a:pt x="403859" y="2947924"/>
                    </a:lnTo>
                    <a:lnTo>
                      <a:pt x="412006" y="2910653"/>
                    </a:lnTo>
                    <a:lnTo>
                      <a:pt x="421316" y="2872182"/>
                    </a:lnTo>
                    <a:lnTo>
                      <a:pt x="424808" y="2834911"/>
                    </a:lnTo>
                    <a:lnTo>
                      <a:pt x="424808" y="2795237"/>
                    </a:lnTo>
                    <a:lnTo>
                      <a:pt x="414333" y="2760372"/>
                    </a:lnTo>
                    <a:lnTo>
                      <a:pt x="403859" y="2741136"/>
                    </a:lnTo>
                    <a:lnTo>
                      <a:pt x="385236" y="2723102"/>
                    </a:lnTo>
                    <a:lnTo>
                      <a:pt x="365452" y="2709877"/>
                    </a:lnTo>
                    <a:lnTo>
                      <a:pt x="344502" y="2699057"/>
                    </a:lnTo>
                    <a:lnTo>
                      <a:pt x="323552" y="2683427"/>
                    </a:lnTo>
                    <a:lnTo>
                      <a:pt x="307259" y="2666596"/>
                    </a:lnTo>
                    <a:lnTo>
                      <a:pt x="294455" y="2644956"/>
                    </a:lnTo>
                    <a:lnTo>
                      <a:pt x="289800" y="2620911"/>
                    </a:lnTo>
                    <a:lnTo>
                      <a:pt x="292128" y="2596866"/>
                    </a:lnTo>
                    <a:lnTo>
                      <a:pt x="300275" y="2574023"/>
                    </a:lnTo>
                    <a:lnTo>
                      <a:pt x="310750" y="2554786"/>
                    </a:lnTo>
                    <a:lnTo>
                      <a:pt x="317733" y="2535551"/>
                    </a:lnTo>
                    <a:lnTo>
                      <a:pt x="283982" y="2511505"/>
                    </a:lnTo>
                    <a:lnTo>
                      <a:pt x="260703" y="2487461"/>
                    </a:lnTo>
                    <a:lnTo>
                      <a:pt x="247901" y="2463416"/>
                    </a:lnTo>
                    <a:lnTo>
                      <a:pt x="245574" y="2436966"/>
                    </a:lnTo>
                    <a:lnTo>
                      <a:pt x="249066" y="2412922"/>
                    </a:lnTo>
                    <a:lnTo>
                      <a:pt x="258376" y="2386471"/>
                    </a:lnTo>
                    <a:lnTo>
                      <a:pt x="271178" y="2360023"/>
                    </a:lnTo>
                    <a:lnTo>
                      <a:pt x="285145" y="2333572"/>
                    </a:lnTo>
                    <a:lnTo>
                      <a:pt x="297948" y="2305921"/>
                    </a:lnTo>
                    <a:lnTo>
                      <a:pt x="310750" y="2279471"/>
                    </a:lnTo>
                    <a:lnTo>
                      <a:pt x="317733" y="2250617"/>
                    </a:lnTo>
                    <a:lnTo>
                      <a:pt x="294455" y="2228976"/>
                    </a:lnTo>
                    <a:lnTo>
                      <a:pt x="261868" y="2212145"/>
                    </a:lnTo>
                    <a:lnTo>
                      <a:pt x="225789" y="2196515"/>
                    </a:lnTo>
                    <a:lnTo>
                      <a:pt x="188545" y="2183290"/>
                    </a:lnTo>
                    <a:lnTo>
                      <a:pt x="150138" y="2170066"/>
                    </a:lnTo>
                    <a:lnTo>
                      <a:pt x="111731" y="2156841"/>
                    </a:lnTo>
                    <a:lnTo>
                      <a:pt x="75651" y="2141212"/>
                    </a:lnTo>
                    <a:lnTo>
                      <a:pt x="46554" y="2124381"/>
                    </a:lnTo>
                    <a:lnTo>
                      <a:pt x="20950" y="2100335"/>
                    </a:lnTo>
                    <a:lnTo>
                      <a:pt x="5820" y="2071482"/>
                    </a:lnTo>
                    <a:lnTo>
                      <a:pt x="0" y="2041425"/>
                    </a:lnTo>
                    <a:lnTo>
                      <a:pt x="4656" y="2012571"/>
                    </a:lnTo>
                    <a:lnTo>
                      <a:pt x="15130" y="1986122"/>
                    </a:lnTo>
                    <a:lnTo>
                      <a:pt x="31424" y="1964481"/>
                    </a:lnTo>
                    <a:lnTo>
                      <a:pt x="51209" y="1942841"/>
                    </a:lnTo>
                    <a:lnTo>
                      <a:pt x="69831" y="1924807"/>
                    </a:lnTo>
                    <a:lnTo>
                      <a:pt x="84961" y="1910380"/>
                    </a:lnTo>
                    <a:lnTo>
                      <a:pt x="129188" y="1857481"/>
                    </a:lnTo>
                    <a:lnTo>
                      <a:pt x="175742" y="1809391"/>
                    </a:lnTo>
                    <a:lnTo>
                      <a:pt x="222297" y="1761301"/>
                    </a:lnTo>
                    <a:lnTo>
                      <a:pt x="266523" y="1708402"/>
                    </a:lnTo>
                    <a:lnTo>
                      <a:pt x="308423" y="1656704"/>
                    </a:lnTo>
                    <a:lnTo>
                      <a:pt x="346829" y="1597795"/>
                    </a:lnTo>
                    <a:lnTo>
                      <a:pt x="378254" y="1534075"/>
                    </a:lnTo>
                    <a:lnTo>
                      <a:pt x="395711" y="1481176"/>
                    </a:lnTo>
                    <a:lnTo>
                      <a:pt x="401531" y="1429479"/>
                    </a:lnTo>
                    <a:lnTo>
                      <a:pt x="401531" y="1374175"/>
                    </a:lnTo>
                    <a:cubicBezTo>
                      <a:pt x="401143" y="1354538"/>
                      <a:pt x="400754" y="1334901"/>
                      <a:pt x="400367" y="1315264"/>
                    </a:cubicBezTo>
                    <a:lnTo>
                      <a:pt x="398039" y="1256355"/>
                    </a:lnTo>
                    <a:lnTo>
                      <a:pt x="400367" y="1192635"/>
                    </a:lnTo>
                    <a:lnTo>
                      <a:pt x="406186" y="1125309"/>
                    </a:lnTo>
                    <a:lnTo>
                      <a:pt x="471362" y="847589"/>
                    </a:lnTo>
                    <a:lnTo>
                      <a:pt x="512097" y="746600"/>
                    </a:lnTo>
                    <a:lnTo>
                      <a:pt x="560979" y="652824"/>
                    </a:lnTo>
                    <a:lnTo>
                      <a:pt x="618008" y="565059"/>
                    </a:lnTo>
                    <a:lnTo>
                      <a:pt x="683184" y="482103"/>
                    </a:lnTo>
                    <a:lnTo>
                      <a:pt x="755343" y="406361"/>
                    </a:lnTo>
                    <a:lnTo>
                      <a:pt x="833322" y="336631"/>
                    </a:lnTo>
                    <a:lnTo>
                      <a:pt x="918283" y="272912"/>
                    </a:lnTo>
                    <a:lnTo>
                      <a:pt x="1006736" y="216405"/>
                    </a:lnTo>
                    <a:lnTo>
                      <a:pt x="1102172" y="165911"/>
                    </a:lnTo>
                    <a:lnTo>
                      <a:pt x="1199936" y="123832"/>
                    </a:lnTo>
                    <a:lnTo>
                      <a:pt x="1298864" y="86563"/>
                    </a:lnTo>
                    <a:lnTo>
                      <a:pt x="1631727" y="10821"/>
                    </a:lnTo>
                    <a:close/>
                  </a:path>
                </a:pathLst>
              </a:custGeom>
              <a:solidFill>
                <a:srgbClr val="82B135"/>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dirty="0">
                  <a:ln>
                    <a:noFill/>
                  </a:ln>
                  <a:solidFill>
                    <a:sysClr val="windowText" lastClr="000000"/>
                  </a:solidFill>
                  <a:effectLst/>
                  <a:uLnTx/>
                  <a:uFillTx/>
                  <a:latin typeface="Arial"/>
                  <a:ea typeface="Arial Unicode MS"/>
                  <a:cs typeface="+mn-cs"/>
                </a:endParaRPr>
              </a:p>
            </p:txBody>
          </p:sp>
          <p:grpSp>
            <p:nvGrpSpPr>
              <p:cNvPr id="12" name="Group 11">
                <a:extLst>
                  <a:ext uri="{FF2B5EF4-FFF2-40B4-BE49-F238E27FC236}">
                    <a16:creationId xmlns:a16="http://schemas.microsoft.com/office/drawing/2014/main" id="{46021DAB-8C67-4A52-851F-FAD0C681A067}"/>
                  </a:ext>
                </a:extLst>
              </p:cNvPr>
              <p:cNvGrpSpPr/>
              <p:nvPr/>
            </p:nvGrpSpPr>
            <p:grpSpPr>
              <a:xfrm>
                <a:off x="4023554" y="4019367"/>
                <a:ext cx="1008112" cy="734938"/>
                <a:chOff x="3509379" y="4293096"/>
                <a:chExt cx="1008112" cy="734938"/>
              </a:xfrm>
            </p:grpSpPr>
            <p:sp>
              <p:nvSpPr>
                <p:cNvPr id="14" name="Rounded Rectangle 10">
                  <a:extLst>
                    <a:ext uri="{FF2B5EF4-FFF2-40B4-BE49-F238E27FC236}">
                      <a16:creationId xmlns:a16="http://schemas.microsoft.com/office/drawing/2014/main" id="{D9788370-318A-48CE-AC46-9D12308F7092}"/>
                    </a:ext>
                  </a:extLst>
                </p:cNvPr>
                <p:cNvSpPr/>
                <p:nvPr/>
              </p:nvSpPr>
              <p:spPr>
                <a:xfrm>
                  <a:off x="3509379" y="4293096"/>
                  <a:ext cx="1008112" cy="180000"/>
                </a:xfrm>
                <a:prstGeom prst="roundRect">
                  <a:avLst>
                    <a:gd name="adj" fmla="val 50000"/>
                  </a:avLst>
                </a:prstGeom>
                <a:solidFill>
                  <a:srgbClr val="44546A">
                    <a:lumMod val="50000"/>
                    <a:alpha val="70000"/>
                  </a:srgbClr>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sysClr val="window" lastClr="FFFFFF"/>
                    </a:solidFill>
                    <a:effectLst/>
                    <a:uLnTx/>
                    <a:uFillTx/>
                    <a:latin typeface="Arial"/>
                    <a:ea typeface="Arial Unicode MS"/>
                    <a:cs typeface="+mn-cs"/>
                  </a:endParaRPr>
                </a:p>
              </p:txBody>
            </p:sp>
            <p:sp>
              <p:nvSpPr>
                <p:cNvPr id="15" name="Rounded Rectangle 13">
                  <a:extLst>
                    <a:ext uri="{FF2B5EF4-FFF2-40B4-BE49-F238E27FC236}">
                      <a16:creationId xmlns:a16="http://schemas.microsoft.com/office/drawing/2014/main" id="{6D0C631F-E383-4610-928B-18AD17874FC6}"/>
                    </a:ext>
                  </a:extLst>
                </p:cNvPr>
                <p:cNvSpPr/>
                <p:nvPr/>
              </p:nvSpPr>
              <p:spPr>
                <a:xfrm>
                  <a:off x="3581435" y="4537695"/>
                  <a:ext cx="864000" cy="180000"/>
                </a:xfrm>
                <a:prstGeom prst="roundRect">
                  <a:avLst>
                    <a:gd name="adj" fmla="val 50000"/>
                  </a:avLst>
                </a:prstGeom>
                <a:solidFill>
                  <a:srgbClr val="44546A">
                    <a:lumMod val="50000"/>
                    <a:alpha val="70000"/>
                  </a:srgbClr>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sysClr val="window" lastClr="FFFFFF"/>
                    </a:solidFill>
                    <a:effectLst/>
                    <a:uLnTx/>
                    <a:uFillTx/>
                    <a:latin typeface="Arial"/>
                    <a:ea typeface="Arial Unicode MS"/>
                    <a:cs typeface="+mn-cs"/>
                  </a:endParaRPr>
                </a:p>
              </p:txBody>
            </p:sp>
            <p:sp>
              <p:nvSpPr>
                <p:cNvPr id="16" name="Chord 15">
                  <a:extLst>
                    <a:ext uri="{FF2B5EF4-FFF2-40B4-BE49-F238E27FC236}">
                      <a16:creationId xmlns:a16="http://schemas.microsoft.com/office/drawing/2014/main" id="{2CA869CF-1116-4AA7-AFA8-5AE3CF71E657}"/>
                    </a:ext>
                  </a:extLst>
                </p:cNvPr>
                <p:cNvSpPr/>
                <p:nvPr/>
              </p:nvSpPr>
              <p:spPr>
                <a:xfrm>
                  <a:off x="3766973" y="4535109"/>
                  <a:ext cx="492925" cy="492925"/>
                </a:xfrm>
                <a:prstGeom prst="chord">
                  <a:avLst>
                    <a:gd name="adj1" fmla="val 21471232"/>
                    <a:gd name="adj2" fmla="val 10878117"/>
                  </a:avLst>
                </a:prstGeom>
                <a:solidFill>
                  <a:srgbClr val="44546A">
                    <a:lumMod val="50000"/>
                    <a:alpha val="70000"/>
                  </a:srgbClr>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sysClr val="window" lastClr="FFFFFF"/>
                    </a:solidFill>
                    <a:effectLst/>
                    <a:uLnTx/>
                    <a:uFillTx/>
                    <a:latin typeface="Arial"/>
                    <a:ea typeface="Arial Unicode MS"/>
                    <a:cs typeface="+mn-cs"/>
                  </a:endParaRPr>
                </a:p>
              </p:txBody>
            </p:sp>
          </p:grpSp>
          <p:sp>
            <p:nvSpPr>
              <p:cNvPr id="13" name="Freeform 18">
                <a:extLst>
                  <a:ext uri="{FF2B5EF4-FFF2-40B4-BE49-F238E27FC236}">
                    <a16:creationId xmlns:a16="http://schemas.microsoft.com/office/drawing/2014/main" id="{76F21DF1-89EE-448C-A871-3F00F77B2C59}"/>
                  </a:ext>
                </a:extLst>
              </p:cNvPr>
              <p:cNvSpPr>
                <a:spLocks/>
              </p:cNvSpPr>
              <p:nvPr/>
            </p:nvSpPr>
            <p:spPr bwMode="auto">
              <a:xfrm flipH="1">
                <a:off x="3560064" y="1971102"/>
                <a:ext cx="3243960" cy="3618138"/>
              </a:xfrm>
              <a:custGeom>
                <a:avLst/>
                <a:gdLst/>
                <a:ahLst/>
                <a:cxnLst/>
                <a:rect l="l" t="t" r="r" b="b"/>
                <a:pathLst>
                  <a:path w="3243960" h="3618138">
                    <a:moveTo>
                      <a:pt x="1764407" y="0"/>
                    </a:moveTo>
                    <a:lnTo>
                      <a:pt x="1631727" y="10821"/>
                    </a:lnTo>
                    <a:lnTo>
                      <a:pt x="1298864" y="86563"/>
                    </a:lnTo>
                    <a:lnTo>
                      <a:pt x="1199936" y="123832"/>
                    </a:lnTo>
                    <a:lnTo>
                      <a:pt x="1102172" y="165911"/>
                    </a:lnTo>
                    <a:lnTo>
                      <a:pt x="1006736" y="216405"/>
                    </a:lnTo>
                    <a:lnTo>
                      <a:pt x="918283" y="272912"/>
                    </a:lnTo>
                    <a:lnTo>
                      <a:pt x="833322" y="336631"/>
                    </a:lnTo>
                    <a:lnTo>
                      <a:pt x="755343" y="406361"/>
                    </a:lnTo>
                    <a:lnTo>
                      <a:pt x="683184" y="482103"/>
                    </a:lnTo>
                    <a:lnTo>
                      <a:pt x="618008" y="565059"/>
                    </a:lnTo>
                    <a:lnTo>
                      <a:pt x="560979" y="652824"/>
                    </a:lnTo>
                    <a:lnTo>
                      <a:pt x="512097" y="746600"/>
                    </a:lnTo>
                    <a:lnTo>
                      <a:pt x="471362" y="847589"/>
                    </a:lnTo>
                    <a:lnTo>
                      <a:pt x="406186" y="1125309"/>
                    </a:lnTo>
                    <a:lnTo>
                      <a:pt x="400367" y="1192635"/>
                    </a:lnTo>
                    <a:lnTo>
                      <a:pt x="398039" y="1256355"/>
                    </a:lnTo>
                    <a:lnTo>
                      <a:pt x="400367" y="1315264"/>
                    </a:lnTo>
                    <a:cubicBezTo>
                      <a:pt x="400754" y="1334901"/>
                      <a:pt x="401143" y="1354538"/>
                      <a:pt x="401531" y="1374175"/>
                    </a:cubicBezTo>
                    <a:lnTo>
                      <a:pt x="401531" y="1429479"/>
                    </a:lnTo>
                    <a:lnTo>
                      <a:pt x="395711" y="1481176"/>
                    </a:lnTo>
                    <a:lnTo>
                      <a:pt x="378254" y="1534075"/>
                    </a:lnTo>
                    <a:lnTo>
                      <a:pt x="346829" y="1597795"/>
                    </a:lnTo>
                    <a:lnTo>
                      <a:pt x="308423" y="1656704"/>
                    </a:lnTo>
                    <a:lnTo>
                      <a:pt x="266523" y="1708402"/>
                    </a:lnTo>
                    <a:lnTo>
                      <a:pt x="222297" y="1761301"/>
                    </a:lnTo>
                    <a:lnTo>
                      <a:pt x="175742" y="1809391"/>
                    </a:lnTo>
                    <a:lnTo>
                      <a:pt x="129188" y="1857481"/>
                    </a:lnTo>
                    <a:lnTo>
                      <a:pt x="84961" y="1910380"/>
                    </a:lnTo>
                    <a:lnTo>
                      <a:pt x="69831" y="1924807"/>
                    </a:lnTo>
                    <a:lnTo>
                      <a:pt x="51209" y="1942841"/>
                    </a:lnTo>
                    <a:lnTo>
                      <a:pt x="31424" y="1964481"/>
                    </a:lnTo>
                    <a:lnTo>
                      <a:pt x="15130" y="1986122"/>
                    </a:lnTo>
                    <a:lnTo>
                      <a:pt x="4656" y="2012571"/>
                    </a:lnTo>
                    <a:lnTo>
                      <a:pt x="0" y="2041425"/>
                    </a:lnTo>
                    <a:lnTo>
                      <a:pt x="5820" y="2071482"/>
                    </a:lnTo>
                    <a:lnTo>
                      <a:pt x="20950" y="2100335"/>
                    </a:lnTo>
                    <a:lnTo>
                      <a:pt x="46554" y="2124381"/>
                    </a:lnTo>
                    <a:lnTo>
                      <a:pt x="75651" y="2141212"/>
                    </a:lnTo>
                    <a:lnTo>
                      <a:pt x="111731" y="2156841"/>
                    </a:lnTo>
                    <a:lnTo>
                      <a:pt x="150138" y="2170066"/>
                    </a:lnTo>
                    <a:lnTo>
                      <a:pt x="188545" y="2183290"/>
                    </a:lnTo>
                    <a:lnTo>
                      <a:pt x="225789" y="2196515"/>
                    </a:lnTo>
                    <a:lnTo>
                      <a:pt x="261868" y="2212145"/>
                    </a:lnTo>
                    <a:lnTo>
                      <a:pt x="294455" y="2228976"/>
                    </a:lnTo>
                    <a:lnTo>
                      <a:pt x="317733" y="2250617"/>
                    </a:lnTo>
                    <a:lnTo>
                      <a:pt x="310750" y="2279471"/>
                    </a:lnTo>
                    <a:lnTo>
                      <a:pt x="297948" y="2305921"/>
                    </a:lnTo>
                    <a:lnTo>
                      <a:pt x="285145" y="2333572"/>
                    </a:lnTo>
                    <a:lnTo>
                      <a:pt x="271178" y="2360023"/>
                    </a:lnTo>
                    <a:lnTo>
                      <a:pt x="258376" y="2386471"/>
                    </a:lnTo>
                    <a:lnTo>
                      <a:pt x="249066" y="2412922"/>
                    </a:lnTo>
                    <a:lnTo>
                      <a:pt x="245574" y="2436966"/>
                    </a:lnTo>
                    <a:lnTo>
                      <a:pt x="247901" y="2463416"/>
                    </a:lnTo>
                    <a:lnTo>
                      <a:pt x="260703" y="2487461"/>
                    </a:lnTo>
                    <a:lnTo>
                      <a:pt x="283982" y="2511505"/>
                    </a:lnTo>
                    <a:lnTo>
                      <a:pt x="317733" y="2535551"/>
                    </a:lnTo>
                    <a:lnTo>
                      <a:pt x="310750" y="2554786"/>
                    </a:lnTo>
                    <a:lnTo>
                      <a:pt x="300275" y="2574023"/>
                    </a:lnTo>
                    <a:lnTo>
                      <a:pt x="292128" y="2596866"/>
                    </a:lnTo>
                    <a:lnTo>
                      <a:pt x="289800" y="2620911"/>
                    </a:lnTo>
                    <a:lnTo>
                      <a:pt x="294455" y="2644956"/>
                    </a:lnTo>
                    <a:lnTo>
                      <a:pt x="307259" y="2666596"/>
                    </a:lnTo>
                    <a:lnTo>
                      <a:pt x="323552" y="2683427"/>
                    </a:lnTo>
                    <a:lnTo>
                      <a:pt x="344502" y="2699057"/>
                    </a:lnTo>
                    <a:lnTo>
                      <a:pt x="365452" y="2709877"/>
                    </a:lnTo>
                    <a:lnTo>
                      <a:pt x="385236" y="2723102"/>
                    </a:lnTo>
                    <a:lnTo>
                      <a:pt x="403859" y="2741136"/>
                    </a:lnTo>
                    <a:lnTo>
                      <a:pt x="414333" y="2760372"/>
                    </a:lnTo>
                    <a:lnTo>
                      <a:pt x="424808" y="2795237"/>
                    </a:lnTo>
                    <a:lnTo>
                      <a:pt x="424808" y="2834911"/>
                    </a:lnTo>
                    <a:lnTo>
                      <a:pt x="421316" y="2872182"/>
                    </a:lnTo>
                    <a:lnTo>
                      <a:pt x="412006" y="2910653"/>
                    </a:lnTo>
                    <a:lnTo>
                      <a:pt x="403859" y="2947924"/>
                    </a:lnTo>
                    <a:lnTo>
                      <a:pt x="398039" y="2981586"/>
                    </a:lnTo>
                    <a:lnTo>
                      <a:pt x="393384" y="3029676"/>
                    </a:lnTo>
                    <a:lnTo>
                      <a:pt x="398039" y="3072958"/>
                    </a:lnTo>
                    <a:lnTo>
                      <a:pt x="410841" y="3112633"/>
                    </a:lnTo>
                    <a:lnTo>
                      <a:pt x="427136" y="3147498"/>
                    </a:lnTo>
                    <a:lnTo>
                      <a:pt x="450413" y="3175149"/>
                    </a:lnTo>
                    <a:lnTo>
                      <a:pt x="480674" y="3201598"/>
                    </a:lnTo>
                    <a:lnTo>
                      <a:pt x="509769" y="3223240"/>
                    </a:lnTo>
                    <a:lnTo>
                      <a:pt x="543521" y="3241274"/>
                    </a:lnTo>
                    <a:lnTo>
                      <a:pt x="577273" y="3256902"/>
                    </a:lnTo>
                    <a:lnTo>
                      <a:pt x="611025" y="3265318"/>
                    </a:lnTo>
                    <a:lnTo>
                      <a:pt x="672709" y="3276139"/>
                    </a:lnTo>
                    <a:lnTo>
                      <a:pt x="737886" y="3280948"/>
                    </a:lnTo>
                    <a:lnTo>
                      <a:pt x="806552" y="3278543"/>
                    </a:lnTo>
                    <a:lnTo>
                      <a:pt x="874056" y="3271330"/>
                    </a:lnTo>
                    <a:lnTo>
                      <a:pt x="941560" y="3262914"/>
                    </a:lnTo>
                    <a:lnTo>
                      <a:pt x="1005573" y="3249689"/>
                    </a:lnTo>
                    <a:lnTo>
                      <a:pt x="1062602" y="3234059"/>
                    </a:lnTo>
                    <a:lnTo>
                      <a:pt x="1112647" y="3217228"/>
                    </a:lnTo>
                    <a:lnTo>
                      <a:pt x="1133597" y="3210015"/>
                    </a:lnTo>
                    <a:lnTo>
                      <a:pt x="1161529" y="3201598"/>
                    </a:lnTo>
                    <a:lnTo>
                      <a:pt x="1191790" y="3193183"/>
                    </a:lnTo>
                    <a:lnTo>
                      <a:pt x="1223213" y="3184767"/>
                    </a:lnTo>
                    <a:lnTo>
                      <a:pt x="1256965" y="3179958"/>
                    </a:lnTo>
                    <a:lnTo>
                      <a:pt x="1290717" y="3177554"/>
                    </a:lnTo>
                    <a:lnTo>
                      <a:pt x="1319814" y="3182363"/>
                    </a:lnTo>
                    <a:lnTo>
                      <a:pt x="1345419" y="3193183"/>
                    </a:lnTo>
                    <a:lnTo>
                      <a:pt x="1368696" y="3214824"/>
                    </a:lnTo>
                    <a:lnTo>
                      <a:pt x="1389645" y="3249689"/>
                    </a:lnTo>
                    <a:lnTo>
                      <a:pt x="1409430" y="3294173"/>
                    </a:lnTo>
                    <a:lnTo>
                      <a:pt x="1428052" y="3345869"/>
                    </a:lnTo>
                    <a:lnTo>
                      <a:pt x="1443182" y="3404780"/>
                    </a:lnTo>
                    <a:lnTo>
                      <a:pt x="1458312" y="3466094"/>
                    </a:lnTo>
                    <a:lnTo>
                      <a:pt x="1471115" y="3529813"/>
                    </a:lnTo>
                    <a:lnTo>
                      <a:pt x="1482754" y="3594736"/>
                    </a:lnTo>
                    <a:lnTo>
                      <a:pt x="1487029" y="3618138"/>
                    </a:lnTo>
                    <a:lnTo>
                      <a:pt x="3090086" y="3618138"/>
                    </a:lnTo>
                    <a:lnTo>
                      <a:pt x="3088874" y="3615173"/>
                    </a:lnTo>
                    <a:lnTo>
                      <a:pt x="3067926" y="3553859"/>
                    </a:lnTo>
                    <a:lnTo>
                      <a:pt x="3049304" y="3486532"/>
                    </a:lnTo>
                    <a:lnTo>
                      <a:pt x="3030682" y="3420409"/>
                    </a:lnTo>
                    <a:lnTo>
                      <a:pt x="3019039" y="3381117"/>
                    </a:lnTo>
                    <a:cubicBezTo>
                      <a:pt x="2916596" y="3085457"/>
                      <a:pt x="2189761" y="2865156"/>
                      <a:pt x="1581345" y="2720212"/>
                    </a:cubicBezTo>
                    <a:cubicBezTo>
                      <a:pt x="1045124" y="2571338"/>
                      <a:pt x="651082" y="2065638"/>
                      <a:pt x="651082" y="1464934"/>
                    </a:cubicBezTo>
                    <a:cubicBezTo>
                      <a:pt x="651082" y="745769"/>
                      <a:pt x="1018501" y="171149"/>
                      <a:pt x="1912553" y="162771"/>
                    </a:cubicBezTo>
                    <a:cubicBezTo>
                      <a:pt x="2250796" y="159602"/>
                      <a:pt x="2458856" y="294299"/>
                      <a:pt x="2635535" y="395564"/>
                    </a:cubicBezTo>
                    <a:lnTo>
                      <a:pt x="2633024" y="398652"/>
                    </a:lnTo>
                    <a:cubicBezTo>
                      <a:pt x="3097872" y="776605"/>
                      <a:pt x="3170184" y="1459033"/>
                      <a:pt x="2794867" y="1926012"/>
                    </a:cubicBezTo>
                    <a:lnTo>
                      <a:pt x="2957653" y="2056846"/>
                    </a:lnTo>
                    <a:cubicBezTo>
                      <a:pt x="3404939" y="1500322"/>
                      <a:pt x="3318761" y="687035"/>
                      <a:pt x="2764776" y="236609"/>
                    </a:cubicBezTo>
                    <a:lnTo>
                      <a:pt x="2763561" y="238103"/>
                    </a:lnTo>
                    <a:lnTo>
                      <a:pt x="2752521" y="230833"/>
                    </a:lnTo>
                    <a:lnTo>
                      <a:pt x="2653593" y="176731"/>
                    </a:lnTo>
                    <a:lnTo>
                      <a:pt x="2545354" y="131046"/>
                    </a:lnTo>
                    <a:lnTo>
                      <a:pt x="2433624" y="88967"/>
                    </a:lnTo>
                    <a:lnTo>
                      <a:pt x="2312583" y="56506"/>
                    </a:lnTo>
                    <a:lnTo>
                      <a:pt x="2185723" y="30056"/>
                    </a:lnTo>
                    <a:lnTo>
                      <a:pt x="2053042" y="12022"/>
                    </a:lnTo>
                    <a:lnTo>
                      <a:pt x="1913381" y="1203"/>
                    </a:lnTo>
                    <a:close/>
                  </a:path>
                </a:pathLst>
              </a:custGeom>
              <a:solidFill>
                <a:srgbClr val="2781AB"/>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dirty="0">
                  <a:ln>
                    <a:noFill/>
                  </a:ln>
                  <a:solidFill>
                    <a:sysClr val="windowText" lastClr="000000"/>
                  </a:solidFill>
                  <a:effectLst/>
                  <a:uLnTx/>
                  <a:uFillTx/>
                  <a:latin typeface="Arial"/>
                  <a:ea typeface="Arial Unicode MS"/>
                  <a:cs typeface="+mn-cs"/>
                </a:endParaRPr>
              </a:p>
            </p:txBody>
          </p:sp>
        </p:grpSp>
        <p:grpSp>
          <p:nvGrpSpPr>
            <p:cNvPr id="8" name="Graphic 33">
              <a:extLst>
                <a:ext uri="{FF2B5EF4-FFF2-40B4-BE49-F238E27FC236}">
                  <a16:creationId xmlns:a16="http://schemas.microsoft.com/office/drawing/2014/main" id="{8CF4FFF2-13FF-42AA-8043-4D142EF034AA}"/>
                </a:ext>
              </a:extLst>
            </p:cNvPr>
            <p:cNvGrpSpPr/>
            <p:nvPr/>
          </p:nvGrpSpPr>
          <p:grpSpPr>
            <a:xfrm>
              <a:off x="5298919" y="2850396"/>
              <a:ext cx="1376685" cy="1270601"/>
              <a:chOff x="7417766" y="2396187"/>
              <a:chExt cx="1787468" cy="1649730"/>
            </a:xfrm>
            <a:solidFill>
              <a:srgbClr val="EDBE44"/>
            </a:solidFill>
          </p:grpSpPr>
          <p:sp>
            <p:nvSpPr>
              <p:cNvPr id="9" name="Freeform: Shape 8">
                <a:extLst>
                  <a:ext uri="{FF2B5EF4-FFF2-40B4-BE49-F238E27FC236}">
                    <a16:creationId xmlns:a16="http://schemas.microsoft.com/office/drawing/2014/main" id="{DBB5D356-D85F-4188-8B9A-D7ED6F095902}"/>
                  </a:ext>
                </a:extLst>
              </p:cNvPr>
              <p:cNvSpPr/>
              <p:nvPr/>
            </p:nvSpPr>
            <p:spPr>
              <a:xfrm>
                <a:off x="7417766" y="2398092"/>
                <a:ext cx="885825" cy="1647825"/>
              </a:xfrm>
              <a:custGeom>
                <a:avLst/>
                <a:gdLst>
                  <a:gd name="connsiteX0" fmla="*/ 749141 w 885825"/>
                  <a:gd name="connsiteY0" fmla="*/ 1281042 h 1647825"/>
                  <a:gd name="connsiteX1" fmla="*/ 858679 w 885825"/>
                  <a:gd name="connsiteY1" fmla="*/ 1312474 h 1647825"/>
                  <a:gd name="connsiteX2" fmla="*/ 858679 w 885825"/>
                  <a:gd name="connsiteY2" fmla="*/ 1287709 h 1647825"/>
                  <a:gd name="connsiteX3" fmla="*/ 861536 w 885825"/>
                  <a:gd name="connsiteY3" fmla="*/ 1006722 h 1647825"/>
                  <a:gd name="connsiteX4" fmla="*/ 855821 w 885825"/>
                  <a:gd name="connsiteY4" fmla="*/ 975289 h 1647825"/>
                  <a:gd name="connsiteX5" fmla="*/ 791051 w 885825"/>
                  <a:gd name="connsiteY5" fmla="*/ 885754 h 1647825"/>
                  <a:gd name="connsiteX6" fmla="*/ 770096 w 885825"/>
                  <a:gd name="connsiteY6" fmla="*/ 880039 h 1647825"/>
                  <a:gd name="connsiteX7" fmla="*/ 745331 w 885825"/>
                  <a:gd name="connsiteY7" fmla="*/ 880039 h 1647825"/>
                  <a:gd name="connsiteX8" fmla="*/ 718661 w 885825"/>
                  <a:gd name="connsiteY8" fmla="*/ 884802 h 1647825"/>
                  <a:gd name="connsiteX9" fmla="*/ 630079 w 885825"/>
                  <a:gd name="connsiteY9" fmla="*/ 1042917 h 1647825"/>
                  <a:gd name="connsiteX10" fmla="*/ 618649 w 885825"/>
                  <a:gd name="connsiteY10" fmla="*/ 1060062 h 1647825"/>
                  <a:gd name="connsiteX11" fmla="*/ 604361 w 885825"/>
                  <a:gd name="connsiteY11" fmla="*/ 1049584 h 1647825"/>
                  <a:gd name="connsiteX12" fmla="*/ 711041 w 885825"/>
                  <a:gd name="connsiteY12" fmla="*/ 859084 h 1647825"/>
                  <a:gd name="connsiteX13" fmla="*/ 737711 w 885825"/>
                  <a:gd name="connsiteY13" fmla="*/ 854322 h 1647825"/>
                  <a:gd name="connsiteX14" fmla="*/ 768191 w 885825"/>
                  <a:gd name="connsiteY14" fmla="*/ 857179 h 1647825"/>
                  <a:gd name="connsiteX15" fmla="*/ 846296 w 885825"/>
                  <a:gd name="connsiteY15" fmla="*/ 891469 h 1647825"/>
                  <a:gd name="connsiteX16" fmla="*/ 855821 w 885825"/>
                  <a:gd name="connsiteY16" fmla="*/ 707637 h 1647825"/>
                  <a:gd name="connsiteX17" fmla="*/ 856774 w 885825"/>
                  <a:gd name="connsiteY17" fmla="*/ 681919 h 1647825"/>
                  <a:gd name="connsiteX18" fmla="*/ 863441 w 885825"/>
                  <a:gd name="connsiteY18" fmla="*/ 650487 h 1647825"/>
                  <a:gd name="connsiteX19" fmla="*/ 868204 w 885825"/>
                  <a:gd name="connsiteY19" fmla="*/ 619054 h 1647825"/>
                  <a:gd name="connsiteX20" fmla="*/ 856774 w 885825"/>
                  <a:gd name="connsiteY20" fmla="*/ 311397 h 1647825"/>
                  <a:gd name="connsiteX21" fmla="*/ 856774 w 885825"/>
                  <a:gd name="connsiteY21" fmla="*/ 280917 h 1647825"/>
                  <a:gd name="connsiteX22" fmla="*/ 856774 w 885825"/>
                  <a:gd name="connsiteY22" fmla="*/ 220909 h 1647825"/>
                  <a:gd name="connsiteX23" fmla="*/ 854869 w 885825"/>
                  <a:gd name="connsiteY23" fmla="*/ 221862 h 1647825"/>
                  <a:gd name="connsiteX24" fmla="*/ 776764 w 885825"/>
                  <a:gd name="connsiteY24" fmla="*/ 71367 h 1647825"/>
                  <a:gd name="connsiteX25" fmla="*/ 750094 w 885825"/>
                  <a:gd name="connsiteY25" fmla="*/ 50412 h 1647825"/>
                  <a:gd name="connsiteX26" fmla="*/ 656749 w 885825"/>
                  <a:gd name="connsiteY26" fmla="*/ 12312 h 1647825"/>
                  <a:gd name="connsiteX27" fmla="*/ 623411 w 885825"/>
                  <a:gd name="connsiteY27" fmla="*/ 8502 h 1647825"/>
                  <a:gd name="connsiteX28" fmla="*/ 391954 w 885825"/>
                  <a:gd name="connsiteY28" fmla="*/ 227577 h 1647825"/>
                  <a:gd name="connsiteX29" fmla="*/ 405289 w 885825"/>
                  <a:gd name="connsiteY29" fmla="*/ 253294 h 1647825"/>
                  <a:gd name="connsiteX30" fmla="*/ 520541 w 885825"/>
                  <a:gd name="connsiteY30" fmla="*/ 332352 h 1647825"/>
                  <a:gd name="connsiteX31" fmla="*/ 551021 w 885825"/>
                  <a:gd name="connsiteY31" fmla="*/ 335209 h 1647825"/>
                  <a:gd name="connsiteX32" fmla="*/ 718661 w 885825"/>
                  <a:gd name="connsiteY32" fmla="*/ 198049 h 1647825"/>
                  <a:gd name="connsiteX33" fmla="*/ 722471 w 885825"/>
                  <a:gd name="connsiteY33" fmla="*/ 163759 h 1647825"/>
                  <a:gd name="connsiteX34" fmla="*/ 743426 w 885825"/>
                  <a:gd name="connsiteY34" fmla="*/ 146614 h 1647825"/>
                  <a:gd name="connsiteX35" fmla="*/ 758666 w 885825"/>
                  <a:gd name="connsiteY35" fmla="*/ 164712 h 1647825"/>
                  <a:gd name="connsiteX36" fmla="*/ 635794 w 885825"/>
                  <a:gd name="connsiteY36" fmla="*/ 353307 h 1647825"/>
                  <a:gd name="connsiteX37" fmla="*/ 708184 w 885825"/>
                  <a:gd name="connsiteY37" fmla="*/ 407599 h 1647825"/>
                  <a:gd name="connsiteX38" fmla="*/ 726281 w 885825"/>
                  <a:gd name="connsiteY38" fmla="*/ 432364 h 1647825"/>
                  <a:gd name="connsiteX39" fmla="*/ 757714 w 885825"/>
                  <a:gd name="connsiteY39" fmla="*/ 584764 h 1647825"/>
                  <a:gd name="connsiteX40" fmla="*/ 751046 w 885825"/>
                  <a:gd name="connsiteY40" fmla="*/ 611434 h 1647825"/>
                  <a:gd name="connsiteX41" fmla="*/ 741521 w 885825"/>
                  <a:gd name="connsiteY41" fmla="*/ 637152 h 1647825"/>
                  <a:gd name="connsiteX42" fmla="*/ 727234 w 885825"/>
                  <a:gd name="connsiteY42" fmla="*/ 661917 h 1647825"/>
                  <a:gd name="connsiteX43" fmla="*/ 687229 w 885825"/>
                  <a:gd name="connsiteY43" fmla="*/ 706684 h 1647825"/>
                  <a:gd name="connsiteX44" fmla="*/ 737711 w 885825"/>
                  <a:gd name="connsiteY44" fmla="*/ 786694 h 1647825"/>
                  <a:gd name="connsiteX45" fmla="*/ 760571 w 885825"/>
                  <a:gd name="connsiteY45" fmla="*/ 796219 h 1647825"/>
                  <a:gd name="connsiteX46" fmla="*/ 788194 w 885825"/>
                  <a:gd name="connsiteY46" fmla="*/ 799077 h 1647825"/>
                  <a:gd name="connsiteX47" fmla="*/ 783431 w 885825"/>
                  <a:gd name="connsiteY47" fmla="*/ 835272 h 1647825"/>
                  <a:gd name="connsiteX48" fmla="*/ 752951 w 885825"/>
                  <a:gd name="connsiteY48" fmla="*/ 830509 h 1647825"/>
                  <a:gd name="connsiteX49" fmla="*/ 724376 w 885825"/>
                  <a:gd name="connsiteY49" fmla="*/ 820032 h 1647825"/>
                  <a:gd name="connsiteX50" fmla="*/ 653891 w 885825"/>
                  <a:gd name="connsiteY50" fmla="*/ 728592 h 1647825"/>
                  <a:gd name="connsiteX51" fmla="*/ 381476 w 885825"/>
                  <a:gd name="connsiteY51" fmla="*/ 658107 h 1647825"/>
                  <a:gd name="connsiteX52" fmla="*/ 384334 w 885825"/>
                  <a:gd name="connsiteY52" fmla="*/ 635247 h 1647825"/>
                  <a:gd name="connsiteX53" fmla="*/ 411004 w 885825"/>
                  <a:gd name="connsiteY53" fmla="*/ 639057 h 1647825"/>
                  <a:gd name="connsiteX54" fmla="*/ 541496 w 885825"/>
                  <a:gd name="connsiteY54" fmla="*/ 717162 h 1647825"/>
                  <a:gd name="connsiteX55" fmla="*/ 552926 w 885825"/>
                  <a:gd name="connsiteY55" fmla="*/ 716209 h 1647825"/>
                  <a:gd name="connsiteX56" fmla="*/ 693896 w 885825"/>
                  <a:gd name="connsiteY56" fmla="*/ 638104 h 1647825"/>
                  <a:gd name="connsiteX57" fmla="*/ 710089 w 885825"/>
                  <a:gd name="connsiteY57" fmla="*/ 608577 h 1647825"/>
                  <a:gd name="connsiteX58" fmla="*/ 710089 w 885825"/>
                  <a:gd name="connsiteY58" fmla="*/ 475227 h 1647825"/>
                  <a:gd name="connsiteX59" fmla="*/ 693896 w 885825"/>
                  <a:gd name="connsiteY59" fmla="*/ 445699 h 1647825"/>
                  <a:gd name="connsiteX60" fmla="*/ 551974 w 885825"/>
                  <a:gd name="connsiteY60" fmla="*/ 370452 h 1647825"/>
                  <a:gd name="connsiteX61" fmla="*/ 532924 w 885825"/>
                  <a:gd name="connsiteY61" fmla="*/ 368547 h 1647825"/>
                  <a:gd name="connsiteX62" fmla="*/ 397669 w 885825"/>
                  <a:gd name="connsiteY62" fmla="*/ 301872 h 1647825"/>
                  <a:gd name="connsiteX63" fmla="*/ 371951 w 885825"/>
                  <a:gd name="connsiteY63" fmla="*/ 293299 h 1647825"/>
                  <a:gd name="connsiteX64" fmla="*/ 180499 w 885825"/>
                  <a:gd name="connsiteY64" fmla="*/ 376167 h 1647825"/>
                  <a:gd name="connsiteX65" fmla="*/ 175736 w 885825"/>
                  <a:gd name="connsiteY65" fmla="*/ 505707 h 1647825"/>
                  <a:gd name="connsiteX66" fmla="*/ 181451 w 885825"/>
                  <a:gd name="connsiteY66" fmla="*/ 532377 h 1647825"/>
                  <a:gd name="connsiteX67" fmla="*/ 202406 w 885825"/>
                  <a:gd name="connsiteY67" fmla="*/ 580954 h 1647825"/>
                  <a:gd name="connsiteX68" fmla="*/ 217646 w 885825"/>
                  <a:gd name="connsiteY68" fmla="*/ 581907 h 1647825"/>
                  <a:gd name="connsiteX69" fmla="*/ 239554 w 885825"/>
                  <a:gd name="connsiteY69" fmla="*/ 580002 h 1647825"/>
                  <a:gd name="connsiteX70" fmla="*/ 260509 w 885825"/>
                  <a:gd name="connsiteY70" fmla="*/ 575239 h 1647825"/>
                  <a:gd name="connsiteX71" fmla="*/ 344329 w 885825"/>
                  <a:gd name="connsiteY71" fmla="*/ 490467 h 1647825"/>
                  <a:gd name="connsiteX72" fmla="*/ 351949 w 885825"/>
                  <a:gd name="connsiteY72" fmla="*/ 465702 h 1647825"/>
                  <a:gd name="connsiteX73" fmla="*/ 361474 w 885825"/>
                  <a:gd name="connsiteY73" fmla="*/ 415219 h 1647825"/>
                  <a:gd name="connsiteX74" fmla="*/ 390049 w 885825"/>
                  <a:gd name="connsiteY74" fmla="*/ 424744 h 1647825"/>
                  <a:gd name="connsiteX75" fmla="*/ 325279 w 885825"/>
                  <a:gd name="connsiteY75" fmla="*/ 580954 h 1647825"/>
                  <a:gd name="connsiteX76" fmla="*/ 301466 w 885825"/>
                  <a:gd name="connsiteY76" fmla="*/ 597147 h 1647825"/>
                  <a:gd name="connsiteX77" fmla="*/ 218599 w 885825"/>
                  <a:gd name="connsiteY77" fmla="*/ 618102 h 1647825"/>
                  <a:gd name="connsiteX78" fmla="*/ 145256 w 885825"/>
                  <a:gd name="connsiteY78" fmla="*/ 600957 h 1647825"/>
                  <a:gd name="connsiteX79" fmla="*/ 7144 w 885825"/>
                  <a:gd name="connsiteY79" fmla="*/ 817174 h 1647825"/>
                  <a:gd name="connsiteX80" fmla="*/ 164306 w 885825"/>
                  <a:gd name="connsiteY80" fmla="*/ 1041964 h 1647825"/>
                  <a:gd name="connsiteX81" fmla="*/ 174784 w 885825"/>
                  <a:gd name="connsiteY81" fmla="*/ 1041964 h 1647825"/>
                  <a:gd name="connsiteX82" fmla="*/ 346234 w 885825"/>
                  <a:gd name="connsiteY82" fmla="*/ 870514 h 1647825"/>
                  <a:gd name="connsiteX83" fmla="*/ 367189 w 885825"/>
                  <a:gd name="connsiteY83" fmla="*/ 853369 h 1647825"/>
                  <a:gd name="connsiteX84" fmla="*/ 382429 w 885825"/>
                  <a:gd name="connsiteY84" fmla="*/ 871467 h 1647825"/>
                  <a:gd name="connsiteX85" fmla="*/ 346234 w 885825"/>
                  <a:gd name="connsiteY85" fmla="*/ 987672 h 1647825"/>
                  <a:gd name="connsiteX86" fmla="*/ 350044 w 885825"/>
                  <a:gd name="connsiteY86" fmla="*/ 1021009 h 1647825"/>
                  <a:gd name="connsiteX87" fmla="*/ 360521 w 885825"/>
                  <a:gd name="connsiteY87" fmla="*/ 1052442 h 1647825"/>
                  <a:gd name="connsiteX88" fmla="*/ 451009 w 885825"/>
                  <a:gd name="connsiteY88" fmla="*/ 1141024 h 1647825"/>
                  <a:gd name="connsiteX89" fmla="*/ 482441 w 885825"/>
                  <a:gd name="connsiteY89" fmla="*/ 1150549 h 1647825"/>
                  <a:gd name="connsiteX90" fmla="*/ 516731 w 885825"/>
                  <a:gd name="connsiteY90" fmla="*/ 1154359 h 1647825"/>
                  <a:gd name="connsiteX91" fmla="*/ 688181 w 885825"/>
                  <a:gd name="connsiteY91" fmla="*/ 982909 h 1647825"/>
                  <a:gd name="connsiteX92" fmla="*/ 709136 w 885825"/>
                  <a:gd name="connsiteY92" fmla="*/ 965764 h 1647825"/>
                  <a:gd name="connsiteX93" fmla="*/ 724376 w 885825"/>
                  <a:gd name="connsiteY93" fmla="*/ 983862 h 1647825"/>
                  <a:gd name="connsiteX94" fmla="*/ 721519 w 885825"/>
                  <a:gd name="connsiteY94" fmla="*/ 1017199 h 1647825"/>
                  <a:gd name="connsiteX95" fmla="*/ 684371 w 885825"/>
                  <a:gd name="connsiteY95" fmla="*/ 1105782 h 1647825"/>
                  <a:gd name="connsiteX96" fmla="*/ 663416 w 885825"/>
                  <a:gd name="connsiteY96" fmla="*/ 1129595 h 1647825"/>
                  <a:gd name="connsiteX97" fmla="*/ 517684 w 885825"/>
                  <a:gd name="connsiteY97" fmla="*/ 1189602 h 1647825"/>
                  <a:gd name="connsiteX98" fmla="*/ 488156 w 885825"/>
                  <a:gd name="connsiteY98" fmla="*/ 1187697 h 1647825"/>
                  <a:gd name="connsiteX99" fmla="*/ 459581 w 885825"/>
                  <a:gd name="connsiteY99" fmla="*/ 1181982 h 1647825"/>
                  <a:gd name="connsiteX100" fmla="*/ 315754 w 885825"/>
                  <a:gd name="connsiteY100" fmla="*/ 1023867 h 1647825"/>
                  <a:gd name="connsiteX101" fmla="*/ 172879 w 885825"/>
                  <a:gd name="connsiteY101" fmla="*/ 1185792 h 1647825"/>
                  <a:gd name="connsiteX102" fmla="*/ 341471 w 885825"/>
                  <a:gd name="connsiteY102" fmla="*/ 1345812 h 1647825"/>
                  <a:gd name="connsiteX103" fmla="*/ 373856 w 885825"/>
                  <a:gd name="connsiteY103" fmla="*/ 1348670 h 1647825"/>
                  <a:gd name="connsiteX104" fmla="*/ 386239 w 885825"/>
                  <a:gd name="connsiteY104" fmla="*/ 1348670 h 1647825"/>
                  <a:gd name="connsiteX105" fmla="*/ 383381 w 885825"/>
                  <a:gd name="connsiteY105" fmla="*/ 1369624 h 1647825"/>
                  <a:gd name="connsiteX106" fmla="*/ 382429 w 885825"/>
                  <a:gd name="connsiteY106" fmla="*/ 1391532 h 1647825"/>
                  <a:gd name="connsiteX107" fmla="*/ 527209 w 885825"/>
                  <a:gd name="connsiteY107" fmla="*/ 1625847 h 1647825"/>
                  <a:gd name="connsiteX108" fmla="*/ 558641 w 885825"/>
                  <a:gd name="connsiteY108" fmla="*/ 1636324 h 1647825"/>
                  <a:gd name="connsiteX109" fmla="*/ 756761 w 885825"/>
                  <a:gd name="connsiteY109" fmla="*/ 1596320 h 1647825"/>
                  <a:gd name="connsiteX110" fmla="*/ 777716 w 885825"/>
                  <a:gd name="connsiteY110" fmla="*/ 1584890 h 1647825"/>
                  <a:gd name="connsiteX111" fmla="*/ 858679 w 885825"/>
                  <a:gd name="connsiteY111" fmla="*/ 1491545 h 1647825"/>
                  <a:gd name="connsiteX112" fmla="*/ 791051 w 885825"/>
                  <a:gd name="connsiteY112" fmla="*/ 1321999 h 1647825"/>
                  <a:gd name="connsiteX113" fmla="*/ 771049 w 885825"/>
                  <a:gd name="connsiteY113" fmla="*/ 1318190 h 1647825"/>
                  <a:gd name="connsiteX114" fmla="*/ 750094 w 885825"/>
                  <a:gd name="connsiteY114" fmla="*/ 1317237 h 1647825"/>
                  <a:gd name="connsiteX115" fmla="*/ 608171 w 885825"/>
                  <a:gd name="connsiteY115" fmla="*/ 1392484 h 1647825"/>
                  <a:gd name="connsiteX116" fmla="*/ 591979 w 885825"/>
                  <a:gd name="connsiteY116" fmla="*/ 1422012 h 1647825"/>
                  <a:gd name="connsiteX117" fmla="*/ 576739 w 885825"/>
                  <a:gd name="connsiteY117" fmla="*/ 1497259 h 1647825"/>
                  <a:gd name="connsiteX118" fmla="*/ 552926 w 885825"/>
                  <a:gd name="connsiteY118" fmla="*/ 1501070 h 1647825"/>
                  <a:gd name="connsiteX119" fmla="*/ 546259 w 885825"/>
                  <a:gd name="connsiteY119" fmla="*/ 1447729 h 1647825"/>
                  <a:gd name="connsiteX120" fmla="*/ 552926 w 885825"/>
                  <a:gd name="connsiteY120" fmla="*/ 1422965 h 1647825"/>
                  <a:gd name="connsiteX121" fmla="*/ 565309 w 885825"/>
                  <a:gd name="connsiteY121" fmla="*/ 1393437 h 1647825"/>
                  <a:gd name="connsiteX122" fmla="*/ 749141 w 885825"/>
                  <a:gd name="connsiteY122" fmla="*/ 1281042 h 1647825"/>
                  <a:gd name="connsiteX123" fmla="*/ 164306 w 885825"/>
                  <a:gd name="connsiteY123" fmla="*/ 969574 h 1647825"/>
                  <a:gd name="connsiteX124" fmla="*/ 140494 w 885825"/>
                  <a:gd name="connsiteY124" fmla="*/ 968622 h 1647825"/>
                  <a:gd name="connsiteX125" fmla="*/ 118586 w 885825"/>
                  <a:gd name="connsiteY125" fmla="*/ 678109 h 1647825"/>
                  <a:gd name="connsiteX126" fmla="*/ 133826 w 885825"/>
                  <a:gd name="connsiteY126" fmla="*/ 661917 h 1647825"/>
                  <a:gd name="connsiteX127" fmla="*/ 134779 w 885825"/>
                  <a:gd name="connsiteY127" fmla="*/ 661917 h 1647825"/>
                  <a:gd name="connsiteX128" fmla="*/ 153829 w 885825"/>
                  <a:gd name="connsiteY128" fmla="*/ 691444 h 1647825"/>
                  <a:gd name="connsiteX129" fmla="*/ 153829 w 885825"/>
                  <a:gd name="connsiteY129" fmla="*/ 692397 h 1647825"/>
                  <a:gd name="connsiteX130" fmla="*/ 146209 w 885825"/>
                  <a:gd name="connsiteY130" fmla="*/ 700969 h 1647825"/>
                  <a:gd name="connsiteX131" fmla="*/ 165259 w 885825"/>
                  <a:gd name="connsiteY131" fmla="*/ 942904 h 1647825"/>
                  <a:gd name="connsiteX132" fmla="*/ 164306 w 885825"/>
                  <a:gd name="connsiteY132" fmla="*/ 969574 h 164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885825" h="1647825">
                    <a:moveTo>
                      <a:pt x="749141" y="1281042"/>
                    </a:moveTo>
                    <a:cubicBezTo>
                      <a:pt x="789146" y="1281042"/>
                      <a:pt x="827246" y="1292472"/>
                      <a:pt x="858679" y="1312474"/>
                    </a:cubicBezTo>
                    <a:cubicBezTo>
                      <a:pt x="858679" y="1312474"/>
                      <a:pt x="858679" y="1302949"/>
                      <a:pt x="858679" y="1287709"/>
                    </a:cubicBezTo>
                    <a:cubicBezTo>
                      <a:pt x="874871" y="1196270"/>
                      <a:pt x="875824" y="1101972"/>
                      <a:pt x="861536" y="1006722"/>
                    </a:cubicBezTo>
                    <a:cubicBezTo>
                      <a:pt x="859631" y="996244"/>
                      <a:pt x="857726" y="985767"/>
                      <a:pt x="855821" y="975289"/>
                    </a:cubicBezTo>
                    <a:cubicBezTo>
                      <a:pt x="847249" y="938142"/>
                      <a:pt x="828199" y="900042"/>
                      <a:pt x="791051" y="885754"/>
                    </a:cubicBezTo>
                    <a:cubicBezTo>
                      <a:pt x="784384" y="882897"/>
                      <a:pt x="777716" y="880992"/>
                      <a:pt x="770096" y="880039"/>
                    </a:cubicBezTo>
                    <a:cubicBezTo>
                      <a:pt x="762476" y="879087"/>
                      <a:pt x="753904" y="879087"/>
                      <a:pt x="745331" y="880039"/>
                    </a:cubicBezTo>
                    <a:cubicBezTo>
                      <a:pt x="736759" y="880992"/>
                      <a:pt x="727234" y="881944"/>
                      <a:pt x="718661" y="884802"/>
                    </a:cubicBezTo>
                    <a:cubicBezTo>
                      <a:pt x="651034" y="903852"/>
                      <a:pt x="611029" y="975289"/>
                      <a:pt x="630079" y="1042917"/>
                    </a:cubicBezTo>
                    <a:cubicBezTo>
                      <a:pt x="631984" y="1050537"/>
                      <a:pt x="627221" y="1059109"/>
                      <a:pt x="618649" y="1060062"/>
                    </a:cubicBezTo>
                    <a:cubicBezTo>
                      <a:pt x="611981" y="1061014"/>
                      <a:pt x="606266" y="1056252"/>
                      <a:pt x="604361" y="1049584"/>
                    </a:cubicBezTo>
                    <a:cubicBezTo>
                      <a:pt x="581501" y="967669"/>
                      <a:pt x="629126" y="881944"/>
                      <a:pt x="711041" y="859084"/>
                    </a:cubicBezTo>
                    <a:cubicBezTo>
                      <a:pt x="719614" y="856227"/>
                      <a:pt x="729139" y="855274"/>
                      <a:pt x="737711" y="854322"/>
                    </a:cubicBezTo>
                    <a:cubicBezTo>
                      <a:pt x="748189" y="854322"/>
                      <a:pt x="758666" y="855274"/>
                      <a:pt x="768191" y="857179"/>
                    </a:cubicBezTo>
                    <a:cubicBezTo>
                      <a:pt x="798671" y="853369"/>
                      <a:pt x="817721" y="891469"/>
                      <a:pt x="846296" y="891469"/>
                    </a:cubicBezTo>
                    <a:cubicBezTo>
                      <a:pt x="827246" y="834319"/>
                      <a:pt x="855821" y="767644"/>
                      <a:pt x="855821" y="707637"/>
                    </a:cubicBezTo>
                    <a:cubicBezTo>
                      <a:pt x="856774" y="699064"/>
                      <a:pt x="856774" y="690492"/>
                      <a:pt x="856774" y="681919"/>
                    </a:cubicBezTo>
                    <a:cubicBezTo>
                      <a:pt x="859631" y="671442"/>
                      <a:pt x="861536" y="660964"/>
                      <a:pt x="863441" y="650487"/>
                    </a:cubicBezTo>
                    <a:cubicBezTo>
                      <a:pt x="865346" y="640009"/>
                      <a:pt x="866299" y="629532"/>
                      <a:pt x="868204" y="619054"/>
                    </a:cubicBezTo>
                    <a:cubicBezTo>
                      <a:pt x="893921" y="510469"/>
                      <a:pt x="865346" y="415219"/>
                      <a:pt x="856774" y="311397"/>
                    </a:cubicBezTo>
                    <a:cubicBezTo>
                      <a:pt x="856774" y="300919"/>
                      <a:pt x="856774" y="290442"/>
                      <a:pt x="856774" y="280917"/>
                    </a:cubicBezTo>
                    <a:cubicBezTo>
                      <a:pt x="856774" y="243769"/>
                      <a:pt x="856774" y="220909"/>
                      <a:pt x="856774" y="220909"/>
                    </a:cubicBezTo>
                    <a:lnTo>
                      <a:pt x="854869" y="221862"/>
                    </a:lnTo>
                    <a:cubicBezTo>
                      <a:pt x="848201" y="162807"/>
                      <a:pt x="819626" y="109467"/>
                      <a:pt x="776764" y="71367"/>
                    </a:cubicBezTo>
                    <a:cubicBezTo>
                      <a:pt x="768191" y="63747"/>
                      <a:pt x="759619" y="57079"/>
                      <a:pt x="750094" y="50412"/>
                    </a:cubicBezTo>
                    <a:cubicBezTo>
                      <a:pt x="721519" y="31362"/>
                      <a:pt x="690086" y="18027"/>
                      <a:pt x="656749" y="12312"/>
                    </a:cubicBezTo>
                    <a:cubicBezTo>
                      <a:pt x="645319" y="10407"/>
                      <a:pt x="634841" y="9454"/>
                      <a:pt x="623411" y="8502"/>
                    </a:cubicBezTo>
                    <a:cubicBezTo>
                      <a:pt x="502444" y="-4833"/>
                      <a:pt x="359569" y="80892"/>
                      <a:pt x="391954" y="227577"/>
                    </a:cubicBezTo>
                    <a:cubicBezTo>
                      <a:pt x="395764" y="236149"/>
                      <a:pt x="399574" y="244722"/>
                      <a:pt x="405289" y="253294"/>
                    </a:cubicBezTo>
                    <a:cubicBezTo>
                      <a:pt x="427196" y="290442"/>
                      <a:pt x="474821" y="328542"/>
                      <a:pt x="520541" y="332352"/>
                    </a:cubicBezTo>
                    <a:cubicBezTo>
                      <a:pt x="530066" y="334257"/>
                      <a:pt x="540544" y="335209"/>
                      <a:pt x="551021" y="335209"/>
                    </a:cubicBezTo>
                    <a:cubicBezTo>
                      <a:pt x="633889" y="335209"/>
                      <a:pt x="702469" y="276154"/>
                      <a:pt x="718661" y="198049"/>
                    </a:cubicBezTo>
                    <a:cubicBezTo>
                      <a:pt x="720566" y="186619"/>
                      <a:pt x="722471" y="175189"/>
                      <a:pt x="722471" y="163759"/>
                    </a:cubicBezTo>
                    <a:cubicBezTo>
                      <a:pt x="722471" y="153282"/>
                      <a:pt x="731996" y="144709"/>
                      <a:pt x="743426" y="146614"/>
                    </a:cubicBezTo>
                    <a:cubicBezTo>
                      <a:pt x="751999" y="147567"/>
                      <a:pt x="758666" y="156139"/>
                      <a:pt x="758666" y="164712"/>
                    </a:cubicBezTo>
                    <a:cubicBezTo>
                      <a:pt x="758666" y="248532"/>
                      <a:pt x="708184" y="320922"/>
                      <a:pt x="635794" y="353307"/>
                    </a:cubicBezTo>
                    <a:cubicBezTo>
                      <a:pt x="664369" y="365689"/>
                      <a:pt x="689134" y="384739"/>
                      <a:pt x="708184" y="407599"/>
                    </a:cubicBezTo>
                    <a:cubicBezTo>
                      <a:pt x="714851" y="415219"/>
                      <a:pt x="720566" y="423792"/>
                      <a:pt x="726281" y="432364"/>
                    </a:cubicBezTo>
                    <a:cubicBezTo>
                      <a:pt x="771049" y="473322"/>
                      <a:pt x="761524" y="530472"/>
                      <a:pt x="757714" y="584764"/>
                    </a:cubicBezTo>
                    <a:cubicBezTo>
                      <a:pt x="755809" y="593337"/>
                      <a:pt x="753904" y="602862"/>
                      <a:pt x="751046" y="611434"/>
                    </a:cubicBezTo>
                    <a:cubicBezTo>
                      <a:pt x="748189" y="620007"/>
                      <a:pt x="745331" y="628579"/>
                      <a:pt x="741521" y="637152"/>
                    </a:cubicBezTo>
                    <a:cubicBezTo>
                      <a:pt x="737711" y="645724"/>
                      <a:pt x="732949" y="654297"/>
                      <a:pt x="727234" y="661917"/>
                    </a:cubicBezTo>
                    <a:cubicBezTo>
                      <a:pt x="716756" y="678109"/>
                      <a:pt x="703421" y="693349"/>
                      <a:pt x="687229" y="706684"/>
                    </a:cubicBezTo>
                    <a:cubicBezTo>
                      <a:pt x="689134" y="740974"/>
                      <a:pt x="709136" y="771454"/>
                      <a:pt x="737711" y="786694"/>
                    </a:cubicBezTo>
                    <a:cubicBezTo>
                      <a:pt x="744379" y="790504"/>
                      <a:pt x="752951" y="794314"/>
                      <a:pt x="760571" y="796219"/>
                    </a:cubicBezTo>
                    <a:cubicBezTo>
                      <a:pt x="771049" y="791457"/>
                      <a:pt x="780574" y="794314"/>
                      <a:pt x="788194" y="799077"/>
                    </a:cubicBezTo>
                    <a:cubicBezTo>
                      <a:pt x="810101" y="816222"/>
                      <a:pt x="800576" y="825747"/>
                      <a:pt x="783431" y="835272"/>
                    </a:cubicBezTo>
                    <a:cubicBezTo>
                      <a:pt x="773906" y="838129"/>
                      <a:pt x="762476" y="837177"/>
                      <a:pt x="752951" y="830509"/>
                    </a:cubicBezTo>
                    <a:cubicBezTo>
                      <a:pt x="743426" y="827652"/>
                      <a:pt x="733901" y="824794"/>
                      <a:pt x="724376" y="820032"/>
                    </a:cubicBezTo>
                    <a:cubicBezTo>
                      <a:pt x="689134" y="801934"/>
                      <a:pt x="662464" y="768597"/>
                      <a:pt x="653891" y="728592"/>
                    </a:cubicBezTo>
                    <a:cubicBezTo>
                      <a:pt x="559594" y="780027"/>
                      <a:pt x="439579" y="750499"/>
                      <a:pt x="381476" y="658107"/>
                    </a:cubicBezTo>
                    <a:cubicBezTo>
                      <a:pt x="376714" y="650487"/>
                      <a:pt x="377666" y="640962"/>
                      <a:pt x="384334" y="635247"/>
                    </a:cubicBezTo>
                    <a:cubicBezTo>
                      <a:pt x="392906" y="627627"/>
                      <a:pt x="405289" y="629532"/>
                      <a:pt x="411004" y="639057"/>
                    </a:cubicBezTo>
                    <a:cubicBezTo>
                      <a:pt x="440531" y="685729"/>
                      <a:pt x="490061" y="713352"/>
                      <a:pt x="541496" y="717162"/>
                    </a:cubicBezTo>
                    <a:cubicBezTo>
                      <a:pt x="545306" y="715257"/>
                      <a:pt x="548164" y="716209"/>
                      <a:pt x="552926" y="716209"/>
                    </a:cubicBezTo>
                    <a:cubicBezTo>
                      <a:pt x="611981" y="716209"/>
                      <a:pt x="663416" y="684777"/>
                      <a:pt x="693896" y="638104"/>
                    </a:cubicBezTo>
                    <a:cubicBezTo>
                      <a:pt x="699611" y="628579"/>
                      <a:pt x="705326" y="619054"/>
                      <a:pt x="710089" y="608577"/>
                    </a:cubicBezTo>
                    <a:cubicBezTo>
                      <a:pt x="732949" y="557142"/>
                      <a:pt x="723424" y="519042"/>
                      <a:pt x="710089" y="475227"/>
                    </a:cubicBezTo>
                    <a:cubicBezTo>
                      <a:pt x="705326" y="464749"/>
                      <a:pt x="700564" y="455224"/>
                      <a:pt x="693896" y="445699"/>
                    </a:cubicBezTo>
                    <a:cubicBezTo>
                      <a:pt x="663416" y="399979"/>
                      <a:pt x="611029" y="370452"/>
                      <a:pt x="551974" y="370452"/>
                    </a:cubicBezTo>
                    <a:cubicBezTo>
                      <a:pt x="546259" y="370452"/>
                      <a:pt x="539591" y="369499"/>
                      <a:pt x="532924" y="368547"/>
                    </a:cubicBezTo>
                    <a:cubicBezTo>
                      <a:pt x="485299" y="347592"/>
                      <a:pt x="440531" y="319017"/>
                      <a:pt x="397669" y="301872"/>
                    </a:cubicBezTo>
                    <a:cubicBezTo>
                      <a:pt x="389096" y="298062"/>
                      <a:pt x="380524" y="295204"/>
                      <a:pt x="371951" y="293299"/>
                    </a:cubicBezTo>
                    <a:cubicBezTo>
                      <a:pt x="294799" y="280917"/>
                      <a:pt x="209074" y="299967"/>
                      <a:pt x="180499" y="376167"/>
                    </a:cubicBezTo>
                    <a:cubicBezTo>
                      <a:pt x="170974" y="423792"/>
                      <a:pt x="161449" y="461892"/>
                      <a:pt x="175736" y="505707"/>
                    </a:cubicBezTo>
                    <a:cubicBezTo>
                      <a:pt x="177641" y="515232"/>
                      <a:pt x="179546" y="523804"/>
                      <a:pt x="181451" y="532377"/>
                    </a:cubicBezTo>
                    <a:cubicBezTo>
                      <a:pt x="186214" y="549522"/>
                      <a:pt x="193834" y="565714"/>
                      <a:pt x="202406" y="580954"/>
                    </a:cubicBezTo>
                    <a:cubicBezTo>
                      <a:pt x="207169" y="581907"/>
                      <a:pt x="211931" y="581907"/>
                      <a:pt x="217646" y="581907"/>
                    </a:cubicBezTo>
                    <a:cubicBezTo>
                      <a:pt x="225266" y="581907"/>
                      <a:pt x="231934" y="580954"/>
                      <a:pt x="239554" y="580002"/>
                    </a:cubicBezTo>
                    <a:cubicBezTo>
                      <a:pt x="247174" y="579049"/>
                      <a:pt x="253841" y="577144"/>
                      <a:pt x="260509" y="575239"/>
                    </a:cubicBezTo>
                    <a:cubicBezTo>
                      <a:pt x="305276" y="563809"/>
                      <a:pt x="330041" y="530472"/>
                      <a:pt x="344329" y="490467"/>
                    </a:cubicBezTo>
                    <a:cubicBezTo>
                      <a:pt x="347186" y="482847"/>
                      <a:pt x="350044" y="474274"/>
                      <a:pt x="351949" y="465702"/>
                    </a:cubicBezTo>
                    <a:cubicBezTo>
                      <a:pt x="361474" y="443794"/>
                      <a:pt x="361474" y="434269"/>
                      <a:pt x="361474" y="415219"/>
                    </a:cubicBezTo>
                    <a:cubicBezTo>
                      <a:pt x="370999" y="415219"/>
                      <a:pt x="390049" y="415219"/>
                      <a:pt x="390049" y="424744"/>
                    </a:cubicBezTo>
                    <a:cubicBezTo>
                      <a:pt x="399574" y="481894"/>
                      <a:pt x="361474" y="539044"/>
                      <a:pt x="325279" y="580954"/>
                    </a:cubicBezTo>
                    <a:cubicBezTo>
                      <a:pt x="317659" y="587622"/>
                      <a:pt x="310039" y="592384"/>
                      <a:pt x="301466" y="597147"/>
                    </a:cubicBezTo>
                    <a:cubicBezTo>
                      <a:pt x="276701" y="610482"/>
                      <a:pt x="248126" y="618102"/>
                      <a:pt x="218599" y="618102"/>
                    </a:cubicBezTo>
                    <a:cubicBezTo>
                      <a:pt x="191929" y="618102"/>
                      <a:pt x="168116" y="611434"/>
                      <a:pt x="145256" y="600957"/>
                    </a:cubicBezTo>
                    <a:cubicBezTo>
                      <a:pt x="64294" y="638104"/>
                      <a:pt x="7144" y="720972"/>
                      <a:pt x="7144" y="817174"/>
                    </a:cubicBezTo>
                    <a:cubicBezTo>
                      <a:pt x="7144" y="920044"/>
                      <a:pt x="72866" y="1008627"/>
                      <a:pt x="164306" y="1041964"/>
                    </a:cubicBezTo>
                    <a:cubicBezTo>
                      <a:pt x="168116" y="1041964"/>
                      <a:pt x="170974" y="1041964"/>
                      <a:pt x="174784" y="1041964"/>
                    </a:cubicBezTo>
                    <a:cubicBezTo>
                      <a:pt x="269081" y="1041964"/>
                      <a:pt x="346234" y="964812"/>
                      <a:pt x="346234" y="870514"/>
                    </a:cubicBezTo>
                    <a:cubicBezTo>
                      <a:pt x="346234" y="860037"/>
                      <a:pt x="355759" y="851464"/>
                      <a:pt x="367189" y="853369"/>
                    </a:cubicBezTo>
                    <a:cubicBezTo>
                      <a:pt x="375761" y="854322"/>
                      <a:pt x="382429" y="862894"/>
                      <a:pt x="382429" y="871467"/>
                    </a:cubicBezTo>
                    <a:cubicBezTo>
                      <a:pt x="382429" y="914329"/>
                      <a:pt x="369094" y="954334"/>
                      <a:pt x="346234" y="987672"/>
                    </a:cubicBezTo>
                    <a:cubicBezTo>
                      <a:pt x="346234" y="999102"/>
                      <a:pt x="348139" y="1010532"/>
                      <a:pt x="350044" y="1021009"/>
                    </a:cubicBezTo>
                    <a:cubicBezTo>
                      <a:pt x="352901" y="1031487"/>
                      <a:pt x="355759" y="1041964"/>
                      <a:pt x="360521" y="1052442"/>
                    </a:cubicBezTo>
                    <a:cubicBezTo>
                      <a:pt x="372904" y="1100067"/>
                      <a:pt x="401479" y="1128642"/>
                      <a:pt x="451009" y="1141024"/>
                    </a:cubicBezTo>
                    <a:cubicBezTo>
                      <a:pt x="461486" y="1144834"/>
                      <a:pt x="471964" y="1148645"/>
                      <a:pt x="482441" y="1150549"/>
                    </a:cubicBezTo>
                    <a:cubicBezTo>
                      <a:pt x="493871" y="1152454"/>
                      <a:pt x="504349" y="1154359"/>
                      <a:pt x="516731" y="1154359"/>
                    </a:cubicBezTo>
                    <a:cubicBezTo>
                      <a:pt x="611029" y="1154359"/>
                      <a:pt x="688181" y="1077207"/>
                      <a:pt x="688181" y="982909"/>
                    </a:cubicBezTo>
                    <a:cubicBezTo>
                      <a:pt x="688181" y="972432"/>
                      <a:pt x="697706" y="963859"/>
                      <a:pt x="709136" y="965764"/>
                    </a:cubicBezTo>
                    <a:cubicBezTo>
                      <a:pt x="717709" y="966717"/>
                      <a:pt x="724376" y="975289"/>
                      <a:pt x="724376" y="983862"/>
                    </a:cubicBezTo>
                    <a:cubicBezTo>
                      <a:pt x="724376" y="995292"/>
                      <a:pt x="723424" y="1006722"/>
                      <a:pt x="721519" y="1017199"/>
                    </a:cubicBezTo>
                    <a:cubicBezTo>
                      <a:pt x="725329" y="1052442"/>
                      <a:pt x="696754" y="1071492"/>
                      <a:pt x="684371" y="1105782"/>
                    </a:cubicBezTo>
                    <a:cubicBezTo>
                      <a:pt x="677704" y="1114354"/>
                      <a:pt x="671036" y="1121974"/>
                      <a:pt x="663416" y="1129595"/>
                    </a:cubicBezTo>
                    <a:cubicBezTo>
                      <a:pt x="626269" y="1166742"/>
                      <a:pt x="574834" y="1189602"/>
                      <a:pt x="517684" y="1189602"/>
                    </a:cubicBezTo>
                    <a:cubicBezTo>
                      <a:pt x="507206" y="1189602"/>
                      <a:pt x="497681" y="1188649"/>
                      <a:pt x="488156" y="1187697"/>
                    </a:cubicBezTo>
                    <a:cubicBezTo>
                      <a:pt x="478631" y="1186745"/>
                      <a:pt x="469106" y="1183887"/>
                      <a:pt x="459581" y="1181982"/>
                    </a:cubicBezTo>
                    <a:cubicBezTo>
                      <a:pt x="382429" y="1166742"/>
                      <a:pt x="334804" y="1100067"/>
                      <a:pt x="315754" y="1023867"/>
                    </a:cubicBezTo>
                    <a:cubicBezTo>
                      <a:pt x="249079" y="1071492"/>
                      <a:pt x="153829" y="1071492"/>
                      <a:pt x="172879" y="1185792"/>
                    </a:cubicBezTo>
                    <a:cubicBezTo>
                      <a:pt x="191929" y="1271517"/>
                      <a:pt x="258604" y="1338192"/>
                      <a:pt x="341471" y="1345812"/>
                    </a:cubicBezTo>
                    <a:cubicBezTo>
                      <a:pt x="351949" y="1347717"/>
                      <a:pt x="362426" y="1348670"/>
                      <a:pt x="373856" y="1348670"/>
                    </a:cubicBezTo>
                    <a:cubicBezTo>
                      <a:pt x="377666" y="1348670"/>
                      <a:pt x="381476" y="1348670"/>
                      <a:pt x="386239" y="1348670"/>
                    </a:cubicBezTo>
                    <a:cubicBezTo>
                      <a:pt x="385286" y="1355337"/>
                      <a:pt x="384334" y="1362957"/>
                      <a:pt x="383381" y="1369624"/>
                    </a:cubicBezTo>
                    <a:cubicBezTo>
                      <a:pt x="382429" y="1376292"/>
                      <a:pt x="382429" y="1383912"/>
                      <a:pt x="382429" y="1391532"/>
                    </a:cubicBezTo>
                    <a:cubicBezTo>
                      <a:pt x="373856" y="1500117"/>
                      <a:pt x="421481" y="1595367"/>
                      <a:pt x="527209" y="1625847"/>
                    </a:cubicBezTo>
                    <a:cubicBezTo>
                      <a:pt x="537686" y="1629657"/>
                      <a:pt x="548164" y="1633467"/>
                      <a:pt x="558641" y="1636324"/>
                    </a:cubicBezTo>
                    <a:cubicBezTo>
                      <a:pt x="623411" y="1652517"/>
                      <a:pt x="698659" y="1636324"/>
                      <a:pt x="756761" y="1596320"/>
                    </a:cubicBezTo>
                    <a:cubicBezTo>
                      <a:pt x="764381" y="1592509"/>
                      <a:pt x="771049" y="1588699"/>
                      <a:pt x="777716" y="1584890"/>
                    </a:cubicBezTo>
                    <a:cubicBezTo>
                      <a:pt x="812006" y="1563934"/>
                      <a:pt x="841534" y="1533454"/>
                      <a:pt x="858679" y="1491545"/>
                    </a:cubicBezTo>
                    <a:cubicBezTo>
                      <a:pt x="887254" y="1424870"/>
                      <a:pt x="877729" y="1339145"/>
                      <a:pt x="791051" y="1321999"/>
                    </a:cubicBezTo>
                    <a:cubicBezTo>
                      <a:pt x="784384" y="1320095"/>
                      <a:pt x="777716" y="1319142"/>
                      <a:pt x="771049" y="1318190"/>
                    </a:cubicBezTo>
                    <a:cubicBezTo>
                      <a:pt x="764381" y="1317237"/>
                      <a:pt x="757714" y="1317237"/>
                      <a:pt x="750094" y="1317237"/>
                    </a:cubicBezTo>
                    <a:cubicBezTo>
                      <a:pt x="691039" y="1317237"/>
                      <a:pt x="638651" y="1347717"/>
                      <a:pt x="608171" y="1392484"/>
                    </a:cubicBezTo>
                    <a:cubicBezTo>
                      <a:pt x="602456" y="1402009"/>
                      <a:pt x="596741" y="1411534"/>
                      <a:pt x="591979" y="1422012"/>
                    </a:cubicBezTo>
                    <a:cubicBezTo>
                      <a:pt x="577691" y="1445824"/>
                      <a:pt x="590074" y="1483924"/>
                      <a:pt x="576739" y="1497259"/>
                    </a:cubicBezTo>
                    <a:cubicBezTo>
                      <a:pt x="571976" y="1502022"/>
                      <a:pt x="565309" y="1503927"/>
                      <a:pt x="552926" y="1501070"/>
                    </a:cubicBezTo>
                    <a:cubicBezTo>
                      <a:pt x="543401" y="1482020"/>
                      <a:pt x="543401" y="1462970"/>
                      <a:pt x="546259" y="1447729"/>
                    </a:cubicBezTo>
                    <a:cubicBezTo>
                      <a:pt x="548164" y="1439157"/>
                      <a:pt x="551021" y="1430584"/>
                      <a:pt x="552926" y="1422965"/>
                    </a:cubicBezTo>
                    <a:cubicBezTo>
                      <a:pt x="556736" y="1412487"/>
                      <a:pt x="560546" y="1402962"/>
                      <a:pt x="565309" y="1393437"/>
                    </a:cubicBezTo>
                    <a:cubicBezTo>
                      <a:pt x="600551" y="1326762"/>
                      <a:pt x="669131" y="1281042"/>
                      <a:pt x="749141" y="1281042"/>
                    </a:cubicBezTo>
                    <a:close/>
                    <a:moveTo>
                      <a:pt x="164306" y="969574"/>
                    </a:moveTo>
                    <a:cubicBezTo>
                      <a:pt x="157639" y="975289"/>
                      <a:pt x="147161" y="975289"/>
                      <a:pt x="140494" y="968622"/>
                    </a:cubicBezTo>
                    <a:cubicBezTo>
                      <a:pt x="54769" y="894327"/>
                      <a:pt x="45244" y="763834"/>
                      <a:pt x="118586" y="678109"/>
                    </a:cubicBezTo>
                    <a:cubicBezTo>
                      <a:pt x="123349" y="672394"/>
                      <a:pt x="129064" y="667632"/>
                      <a:pt x="133826" y="661917"/>
                    </a:cubicBezTo>
                    <a:cubicBezTo>
                      <a:pt x="133826" y="661917"/>
                      <a:pt x="134779" y="661917"/>
                      <a:pt x="134779" y="661917"/>
                    </a:cubicBezTo>
                    <a:lnTo>
                      <a:pt x="153829" y="691444"/>
                    </a:lnTo>
                    <a:cubicBezTo>
                      <a:pt x="153829" y="691444"/>
                      <a:pt x="153829" y="691444"/>
                      <a:pt x="153829" y="692397"/>
                    </a:cubicBezTo>
                    <a:cubicBezTo>
                      <a:pt x="150971" y="695254"/>
                      <a:pt x="148114" y="698112"/>
                      <a:pt x="146209" y="700969"/>
                    </a:cubicBezTo>
                    <a:cubicBezTo>
                      <a:pt x="84296" y="772407"/>
                      <a:pt x="92869" y="880992"/>
                      <a:pt x="165259" y="942904"/>
                    </a:cubicBezTo>
                    <a:cubicBezTo>
                      <a:pt x="172879" y="949572"/>
                      <a:pt x="172879" y="961954"/>
                      <a:pt x="164306" y="969574"/>
                    </a:cubicBezTo>
                    <a:close/>
                  </a:path>
                </a:pathLst>
              </a:custGeom>
              <a:solidFill>
                <a:srgbClr val="634E85"/>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Text" lastClr="000000"/>
                  </a:solidFill>
                  <a:effectLst/>
                  <a:uLnTx/>
                  <a:uFillTx/>
                  <a:latin typeface="Arial"/>
                  <a:ea typeface="Arial Unicode MS"/>
                  <a:cs typeface="+mn-cs"/>
                </a:endParaRPr>
              </a:p>
            </p:txBody>
          </p:sp>
          <p:sp>
            <p:nvSpPr>
              <p:cNvPr id="10" name="Freeform: Shape 9">
                <a:extLst>
                  <a:ext uri="{FF2B5EF4-FFF2-40B4-BE49-F238E27FC236}">
                    <a16:creationId xmlns:a16="http://schemas.microsoft.com/office/drawing/2014/main" id="{DBC89710-CE4D-43D4-90E0-404FB55A5416}"/>
                  </a:ext>
                </a:extLst>
              </p:cNvPr>
              <p:cNvSpPr/>
              <p:nvPr/>
            </p:nvSpPr>
            <p:spPr>
              <a:xfrm>
                <a:off x="8319409" y="2396187"/>
                <a:ext cx="885825" cy="1647825"/>
              </a:xfrm>
              <a:custGeom>
                <a:avLst/>
                <a:gdLst>
                  <a:gd name="connsiteX0" fmla="*/ 320891 w 885825"/>
                  <a:gd name="connsiteY0" fmla="*/ 1394389 h 1647825"/>
                  <a:gd name="connsiteX1" fmla="*/ 333274 w 885825"/>
                  <a:gd name="connsiteY1" fmla="*/ 1423917 h 1647825"/>
                  <a:gd name="connsiteX2" fmla="*/ 339941 w 885825"/>
                  <a:gd name="connsiteY2" fmla="*/ 1448682 h 1647825"/>
                  <a:gd name="connsiteX3" fmla="*/ 333274 w 885825"/>
                  <a:gd name="connsiteY3" fmla="*/ 1502022 h 1647825"/>
                  <a:gd name="connsiteX4" fmla="*/ 309461 w 885825"/>
                  <a:gd name="connsiteY4" fmla="*/ 1498212 h 1647825"/>
                  <a:gd name="connsiteX5" fmla="*/ 294221 w 885825"/>
                  <a:gd name="connsiteY5" fmla="*/ 1422964 h 1647825"/>
                  <a:gd name="connsiteX6" fmla="*/ 278029 w 885825"/>
                  <a:gd name="connsiteY6" fmla="*/ 1393437 h 1647825"/>
                  <a:gd name="connsiteX7" fmla="*/ 136106 w 885825"/>
                  <a:gd name="connsiteY7" fmla="*/ 1318189 h 1647825"/>
                  <a:gd name="connsiteX8" fmla="*/ 115151 w 885825"/>
                  <a:gd name="connsiteY8" fmla="*/ 1319142 h 1647825"/>
                  <a:gd name="connsiteX9" fmla="*/ 95149 w 885825"/>
                  <a:gd name="connsiteY9" fmla="*/ 1322952 h 1647825"/>
                  <a:gd name="connsiteX10" fmla="*/ 27521 w 885825"/>
                  <a:gd name="connsiteY10" fmla="*/ 1492497 h 1647825"/>
                  <a:gd name="connsiteX11" fmla="*/ 108484 w 885825"/>
                  <a:gd name="connsiteY11" fmla="*/ 1585842 h 1647825"/>
                  <a:gd name="connsiteX12" fmla="*/ 129439 w 885825"/>
                  <a:gd name="connsiteY12" fmla="*/ 1597272 h 1647825"/>
                  <a:gd name="connsiteX13" fmla="*/ 327559 w 885825"/>
                  <a:gd name="connsiteY13" fmla="*/ 1637277 h 1647825"/>
                  <a:gd name="connsiteX14" fmla="*/ 358991 w 885825"/>
                  <a:gd name="connsiteY14" fmla="*/ 1626800 h 1647825"/>
                  <a:gd name="connsiteX15" fmla="*/ 503771 w 885825"/>
                  <a:gd name="connsiteY15" fmla="*/ 1392484 h 1647825"/>
                  <a:gd name="connsiteX16" fmla="*/ 502819 w 885825"/>
                  <a:gd name="connsiteY16" fmla="*/ 1370577 h 1647825"/>
                  <a:gd name="connsiteX17" fmla="*/ 499961 w 885825"/>
                  <a:gd name="connsiteY17" fmla="*/ 1349622 h 1647825"/>
                  <a:gd name="connsiteX18" fmla="*/ 512344 w 885825"/>
                  <a:gd name="connsiteY18" fmla="*/ 1349622 h 1647825"/>
                  <a:gd name="connsiteX19" fmla="*/ 544729 w 885825"/>
                  <a:gd name="connsiteY19" fmla="*/ 1346764 h 1647825"/>
                  <a:gd name="connsiteX20" fmla="*/ 713321 w 885825"/>
                  <a:gd name="connsiteY20" fmla="*/ 1186744 h 1647825"/>
                  <a:gd name="connsiteX21" fmla="*/ 570446 w 885825"/>
                  <a:gd name="connsiteY21" fmla="*/ 1024819 h 1647825"/>
                  <a:gd name="connsiteX22" fmla="*/ 426619 w 885825"/>
                  <a:gd name="connsiteY22" fmla="*/ 1182934 h 1647825"/>
                  <a:gd name="connsiteX23" fmla="*/ 398044 w 885825"/>
                  <a:gd name="connsiteY23" fmla="*/ 1188650 h 1647825"/>
                  <a:gd name="connsiteX24" fmla="*/ 368516 w 885825"/>
                  <a:gd name="connsiteY24" fmla="*/ 1190554 h 1647825"/>
                  <a:gd name="connsiteX25" fmla="*/ 222784 w 885825"/>
                  <a:gd name="connsiteY25" fmla="*/ 1130547 h 1647825"/>
                  <a:gd name="connsiteX26" fmla="*/ 201829 w 885825"/>
                  <a:gd name="connsiteY26" fmla="*/ 1106734 h 1647825"/>
                  <a:gd name="connsiteX27" fmla="*/ 164681 w 885825"/>
                  <a:gd name="connsiteY27" fmla="*/ 1018152 h 1647825"/>
                  <a:gd name="connsiteX28" fmla="*/ 161824 w 885825"/>
                  <a:gd name="connsiteY28" fmla="*/ 984814 h 1647825"/>
                  <a:gd name="connsiteX29" fmla="*/ 177064 w 885825"/>
                  <a:gd name="connsiteY29" fmla="*/ 966717 h 1647825"/>
                  <a:gd name="connsiteX30" fmla="*/ 198019 w 885825"/>
                  <a:gd name="connsiteY30" fmla="*/ 983862 h 1647825"/>
                  <a:gd name="connsiteX31" fmla="*/ 369469 w 885825"/>
                  <a:gd name="connsiteY31" fmla="*/ 1155312 h 1647825"/>
                  <a:gd name="connsiteX32" fmla="*/ 403759 w 885825"/>
                  <a:gd name="connsiteY32" fmla="*/ 1151502 h 1647825"/>
                  <a:gd name="connsiteX33" fmla="*/ 435191 w 885825"/>
                  <a:gd name="connsiteY33" fmla="*/ 1141977 h 1647825"/>
                  <a:gd name="connsiteX34" fmla="*/ 525679 w 885825"/>
                  <a:gd name="connsiteY34" fmla="*/ 1053394 h 1647825"/>
                  <a:gd name="connsiteX35" fmla="*/ 536156 w 885825"/>
                  <a:gd name="connsiteY35" fmla="*/ 1021962 h 1647825"/>
                  <a:gd name="connsiteX36" fmla="*/ 539966 w 885825"/>
                  <a:gd name="connsiteY36" fmla="*/ 988624 h 1647825"/>
                  <a:gd name="connsiteX37" fmla="*/ 503771 w 885825"/>
                  <a:gd name="connsiteY37" fmla="*/ 872419 h 1647825"/>
                  <a:gd name="connsiteX38" fmla="*/ 519011 w 885825"/>
                  <a:gd name="connsiteY38" fmla="*/ 854322 h 1647825"/>
                  <a:gd name="connsiteX39" fmla="*/ 539966 w 885825"/>
                  <a:gd name="connsiteY39" fmla="*/ 871467 h 1647825"/>
                  <a:gd name="connsiteX40" fmla="*/ 711416 w 885825"/>
                  <a:gd name="connsiteY40" fmla="*/ 1042917 h 1647825"/>
                  <a:gd name="connsiteX41" fmla="*/ 721894 w 885825"/>
                  <a:gd name="connsiteY41" fmla="*/ 1042917 h 1647825"/>
                  <a:gd name="connsiteX42" fmla="*/ 879056 w 885825"/>
                  <a:gd name="connsiteY42" fmla="*/ 818127 h 1647825"/>
                  <a:gd name="connsiteX43" fmla="*/ 739991 w 885825"/>
                  <a:gd name="connsiteY43" fmla="*/ 600957 h 1647825"/>
                  <a:gd name="connsiteX44" fmla="*/ 666649 w 885825"/>
                  <a:gd name="connsiteY44" fmla="*/ 618102 h 1647825"/>
                  <a:gd name="connsiteX45" fmla="*/ 583781 w 885825"/>
                  <a:gd name="connsiteY45" fmla="*/ 597147 h 1647825"/>
                  <a:gd name="connsiteX46" fmla="*/ 559969 w 885825"/>
                  <a:gd name="connsiteY46" fmla="*/ 580954 h 1647825"/>
                  <a:gd name="connsiteX47" fmla="*/ 495199 w 885825"/>
                  <a:gd name="connsiteY47" fmla="*/ 424744 h 1647825"/>
                  <a:gd name="connsiteX48" fmla="*/ 523774 w 885825"/>
                  <a:gd name="connsiteY48" fmla="*/ 415219 h 1647825"/>
                  <a:gd name="connsiteX49" fmla="*/ 533299 w 885825"/>
                  <a:gd name="connsiteY49" fmla="*/ 465702 h 1647825"/>
                  <a:gd name="connsiteX50" fmla="*/ 540919 w 885825"/>
                  <a:gd name="connsiteY50" fmla="*/ 490467 h 1647825"/>
                  <a:gd name="connsiteX51" fmla="*/ 624739 w 885825"/>
                  <a:gd name="connsiteY51" fmla="*/ 575239 h 1647825"/>
                  <a:gd name="connsiteX52" fmla="*/ 645694 w 885825"/>
                  <a:gd name="connsiteY52" fmla="*/ 580002 h 1647825"/>
                  <a:gd name="connsiteX53" fmla="*/ 667601 w 885825"/>
                  <a:gd name="connsiteY53" fmla="*/ 581907 h 1647825"/>
                  <a:gd name="connsiteX54" fmla="*/ 682841 w 885825"/>
                  <a:gd name="connsiteY54" fmla="*/ 580954 h 1647825"/>
                  <a:gd name="connsiteX55" fmla="*/ 703796 w 885825"/>
                  <a:gd name="connsiteY55" fmla="*/ 532377 h 1647825"/>
                  <a:gd name="connsiteX56" fmla="*/ 709511 w 885825"/>
                  <a:gd name="connsiteY56" fmla="*/ 505707 h 1647825"/>
                  <a:gd name="connsiteX57" fmla="*/ 704749 w 885825"/>
                  <a:gd name="connsiteY57" fmla="*/ 376167 h 1647825"/>
                  <a:gd name="connsiteX58" fmla="*/ 513296 w 885825"/>
                  <a:gd name="connsiteY58" fmla="*/ 293299 h 1647825"/>
                  <a:gd name="connsiteX59" fmla="*/ 487579 w 885825"/>
                  <a:gd name="connsiteY59" fmla="*/ 301872 h 1647825"/>
                  <a:gd name="connsiteX60" fmla="*/ 352324 w 885825"/>
                  <a:gd name="connsiteY60" fmla="*/ 368547 h 1647825"/>
                  <a:gd name="connsiteX61" fmla="*/ 333274 w 885825"/>
                  <a:gd name="connsiteY61" fmla="*/ 370452 h 1647825"/>
                  <a:gd name="connsiteX62" fmla="*/ 191351 w 885825"/>
                  <a:gd name="connsiteY62" fmla="*/ 445699 h 1647825"/>
                  <a:gd name="connsiteX63" fmla="*/ 175159 w 885825"/>
                  <a:gd name="connsiteY63" fmla="*/ 475227 h 1647825"/>
                  <a:gd name="connsiteX64" fmla="*/ 175159 w 885825"/>
                  <a:gd name="connsiteY64" fmla="*/ 608577 h 1647825"/>
                  <a:gd name="connsiteX65" fmla="*/ 191351 w 885825"/>
                  <a:gd name="connsiteY65" fmla="*/ 638104 h 1647825"/>
                  <a:gd name="connsiteX66" fmla="*/ 332321 w 885825"/>
                  <a:gd name="connsiteY66" fmla="*/ 716209 h 1647825"/>
                  <a:gd name="connsiteX67" fmla="*/ 343751 w 885825"/>
                  <a:gd name="connsiteY67" fmla="*/ 717162 h 1647825"/>
                  <a:gd name="connsiteX68" fmla="*/ 474244 w 885825"/>
                  <a:gd name="connsiteY68" fmla="*/ 639057 h 1647825"/>
                  <a:gd name="connsiteX69" fmla="*/ 500914 w 885825"/>
                  <a:gd name="connsiteY69" fmla="*/ 635247 h 1647825"/>
                  <a:gd name="connsiteX70" fmla="*/ 503771 w 885825"/>
                  <a:gd name="connsiteY70" fmla="*/ 658107 h 1647825"/>
                  <a:gd name="connsiteX71" fmla="*/ 231356 w 885825"/>
                  <a:gd name="connsiteY71" fmla="*/ 728592 h 1647825"/>
                  <a:gd name="connsiteX72" fmla="*/ 160871 w 885825"/>
                  <a:gd name="connsiteY72" fmla="*/ 820032 h 1647825"/>
                  <a:gd name="connsiteX73" fmla="*/ 132296 w 885825"/>
                  <a:gd name="connsiteY73" fmla="*/ 830509 h 1647825"/>
                  <a:gd name="connsiteX74" fmla="*/ 101816 w 885825"/>
                  <a:gd name="connsiteY74" fmla="*/ 835272 h 1647825"/>
                  <a:gd name="connsiteX75" fmla="*/ 97054 w 885825"/>
                  <a:gd name="connsiteY75" fmla="*/ 799077 h 1647825"/>
                  <a:gd name="connsiteX76" fmla="*/ 124676 w 885825"/>
                  <a:gd name="connsiteY76" fmla="*/ 796219 h 1647825"/>
                  <a:gd name="connsiteX77" fmla="*/ 147536 w 885825"/>
                  <a:gd name="connsiteY77" fmla="*/ 786694 h 1647825"/>
                  <a:gd name="connsiteX78" fmla="*/ 198019 w 885825"/>
                  <a:gd name="connsiteY78" fmla="*/ 706684 h 1647825"/>
                  <a:gd name="connsiteX79" fmla="*/ 158014 w 885825"/>
                  <a:gd name="connsiteY79" fmla="*/ 661917 h 1647825"/>
                  <a:gd name="connsiteX80" fmla="*/ 143726 w 885825"/>
                  <a:gd name="connsiteY80" fmla="*/ 637152 h 1647825"/>
                  <a:gd name="connsiteX81" fmla="*/ 134201 w 885825"/>
                  <a:gd name="connsiteY81" fmla="*/ 611434 h 1647825"/>
                  <a:gd name="connsiteX82" fmla="*/ 127534 w 885825"/>
                  <a:gd name="connsiteY82" fmla="*/ 584764 h 1647825"/>
                  <a:gd name="connsiteX83" fmla="*/ 158966 w 885825"/>
                  <a:gd name="connsiteY83" fmla="*/ 432364 h 1647825"/>
                  <a:gd name="connsiteX84" fmla="*/ 177064 w 885825"/>
                  <a:gd name="connsiteY84" fmla="*/ 407599 h 1647825"/>
                  <a:gd name="connsiteX85" fmla="*/ 249454 w 885825"/>
                  <a:gd name="connsiteY85" fmla="*/ 353307 h 1647825"/>
                  <a:gd name="connsiteX86" fmla="*/ 126581 w 885825"/>
                  <a:gd name="connsiteY86" fmla="*/ 164712 h 1647825"/>
                  <a:gd name="connsiteX87" fmla="*/ 141821 w 885825"/>
                  <a:gd name="connsiteY87" fmla="*/ 146614 h 1647825"/>
                  <a:gd name="connsiteX88" fmla="*/ 162776 w 885825"/>
                  <a:gd name="connsiteY88" fmla="*/ 163759 h 1647825"/>
                  <a:gd name="connsiteX89" fmla="*/ 166586 w 885825"/>
                  <a:gd name="connsiteY89" fmla="*/ 198049 h 1647825"/>
                  <a:gd name="connsiteX90" fmla="*/ 334226 w 885825"/>
                  <a:gd name="connsiteY90" fmla="*/ 335209 h 1647825"/>
                  <a:gd name="connsiteX91" fmla="*/ 364706 w 885825"/>
                  <a:gd name="connsiteY91" fmla="*/ 332352 h 1647825"/>
                  <a:gd name="connsiteX92" fmla="*/ 479959 w 885825"/>
                  <a:gd name="connsiteY92" fmla="*/ 253294 h 1647825"/>
                  <a:gd name="connsiteX93" fmla="*/ 493294 w 885825"/>
                  <a:gd name="connsiteY93" fmla="*/ 227577 h 1647825"/>
                  <a:gd name="connsiteX94" fmla="*/ 261836 w 885825"/>
                  <a:gd name="connsiteY94" fmla="*/ 8502 h 1647825"/>
                  <a:gd name="connsiteX95" fmla="*/ 228499 w 885825"/>
                  <a:gd name="connsiteY95" fmla="*/ 12312 h 1647825"/>
                  <a:gd name="connsiteX96" fmla="*/ 135154 w 885825"/>
                  <a:gd name="connsiteY96" fmla="*/ 50412 h 1647825"/>
                  <a:gd name="connsiteX97" fmla="*/ 108484 w 885825"/>
                  <a:gd name="connsiteY97" fmla="*/ 71367 h 1647825"/>
                  <a:gd name="connsiteX98" fmla="*/ 30379 w 885825"/>
                  <a:gd name="connsiteY98" fmla="*/ 221862 h 1647825"/>
                  <a:gd name="connsiteX99" fmla="*/ 28474 w 885825"/>
                  <a:gd name="connsiteY99" fmla="*/ 220909 h 1647825"/>
                  <a:gd name="connsiteX100" fmla="*/ 28474 w 885825"/>
                  <a:gd name="connsiteY100" fmla="*/ 280917 h 1647825"/>
                  <a:gd name="connsiteX101" fmla="*/ 28474 w 885825"/>
                  <a:gd name="connsiteY101" fmla="*/ 311397 h 1647825"/>
                  <a:gd name="connsiteX102" fmla="*/ 17044 w 885825"/>
                  <a:gd name="connsiteY102" fmla="*/ 619054 h 1647825"/>
                  <a:gd name="connsiteX103" fmla="*/ 21806 w 885825"/>
                  <a:gd name="connsiteY103" fmla="*/ 650487 h 1647825"/>
                  <a:gd name="connsiteX104" fmla="*/ 28474 w 885825"/>
                  <a:gd name="connsiteY104" fmla="*/ 681919 h 1647825"/>
                  <a:gd name="connsiteX105" fmla="*/ 29426 w 885825"/>
                  <a:gd name="connsiteY105" fmla="*/ 707637 h 1647825"/>
                  <a:gd name="connsiteX106" fmla="*/ 38951 w 885825"/>
                  <a:gd name="connsiteY106" fmla="*/ 891469 h 1647825"/>
                  <a:gd name="connsiteX107" fmla="*/ 117056 w 885825"/>
                  <a:gd name="connsiteY107" fmla="*/ 857179 h 1647825"/>
                  <a:gd name="connsiteX108" fmla="*/ 147536 w 885825"/>
                  <a:gd name="connsiteY108" fmla="*/ 854322 h 1647825"/>
                  <a:gd name="connsiteX109" fmla="*/ 174206 w 885825"/>
                  <a:gd name="connsiteY109" fmla="*/ 859084 h 1647825"/>
                  <a:gd name="connsiteX110" fmla="*/ 280886 w 885825"/>
                  <a:gd name="connsiteY110" fmla="*/ 1049584 h 1647825"/>
                  <a:gd name="connsiteX111" fmla="*/ 266599 w 885825"/>
                  <a:gd name="connsiteY111" fmla="*/ 1060062 h 1647825"/>
                  <a:gd name="connsiteX112" fmla="*/ 255169 w 885825"/>
                  <a:gd name="connsiteY112" fmla="*/ 1042917 h 1647825"/>
                  <a:gd name="connsiteX113" fmla="*/ 166586 w 885825"/>
                  <a:gd name="connsiteY113" fmla="*/ 884802 h 1647825"/>
                  <a:gd name="connsiteX114" fmla="*/ 139916 w 885825"/>
                  <a:gd name="connsiteY114" fmla="*/ 880039 h 1647825"/>
                  <a:gd name="connsiteX115" fmla="*/ 115151 w 885825"/>
                  <a:gd name="connsiteY115" fmla="*/ 880039 h 1647825"/>
                  <a:gd name="connsiteX116" fmla="*/ 94196 w 885825"/>
                  <a:gd name="connsiteY116" fmla="*/ 885754 h 1647825"/>
                  <a:gd name="connsiteX117" fmla="*/ 29426 w 885825"/>
                  <a:gd name="connsiteY117" fmla="*/ 975289 h 1647825"/>
                  <a:gd name="connsiteX118" fmla="*/ 23711 w 885825"/>
                  <a:gd name="connsiteY118" fmla="*/ 1006722 h 1647825"/>
                  <a:gd name="connsiteX119" fmla="*/ 26569 w 885825"/>
                  <a:gd name="connsiteY119" fmla="*/ 1287709 h 1647825"/>
                  <a:gd name="connsiteX120" fmla="*/ 26569 w 885825"/>
                  <a:gd name="connsiteY120" fmla="*/ 1312475 h 1647825"/>
                  <a:gd name="connsiteX121" fmla="*/ 136106 w 885825"/>
                  <a:gd name="connsiteY121" fmla="*/ 1281042 h 1647825"/>
                  <a:gd name="connsiteX122" fmla="*/ 320891 w 885825"/>
                  <a:gd name="connsiteY122" fmla="*/ 1394389 h 1647825"/>
                  <a:gd name="connsiteX123" fmla="*/ 721894 w 885825"/>
                  <a:gd name="connsiteY123" fmla="*/ 944809 h 1647825"/>
                  <a:gd name="connsiteX124" fmla="*/ 740944 w 885825"/>
                  <a:gd name="connsiteY124" fmla="*/ 702874 h 1647825"/>
                  <a:gd name="connsiteX125" fmla="*/ 733324 w 885825"/>
                  <a:gd name="connsiteY125" fmla="*/ 694302 h 1647825"/>
                  <a:gd name="connsiteX126" fmla="*/ 733324 w 885825"/>
                  <a:gd name="connsiteY126" fmla="*/ 693349 h 1647825"/>
                  <a:gd name="connsiteX127" fmla="*/ 752374 w 885825"/>
                  <a:gd name="connsiteY127" fmla="*/ 663822 h 1647825"/>
                  <a:gd name="connsiteX128" fmla="*/ 753326 w 885825"/>
                  <a:gd name="connsiteY128" fmla="*/ 663822 h 1647825"/>
                  <a:gd name="connsiteX129" fmla="*/ 768566 w 885825"/>
                  <a:gd name="connsiteY129" fmla="*/ 680014 h 1647825"/>
                  <a:gd name="connsiteX130" fmla="*/ 746659 w 885825"/>
                  <a:gd name="connsiteY130" fmla="*/ 970527 h 1647825"/>
                  <a:gd name="connsiteX131" fmla="*/ 722846 w 885825"/>
                  <a:gd name="connsiteY131" fmla="*/ 971479 h 1647825"/>
                  <a:gd name="connsiteX132" fmla="*/ 721894 w 885825"/>
                  <a:gd name="connsiteY132" fmla="*/ 944809 h 164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885825" h="1647825">
                    <a:moveTo>
                      <a:pt x="320891" y="1394389"/>
                    </a:moveTo>
                    <a:cubicBezTo>
                      <a:pt x="325654" y="1403914"/>
                      <a:pt x="330416" y="1413439"/>
                      <a:pt x="333274" y="1423917"/>
                    </a:cubicBezTo>
                    <a:cubicBezTo>
                      <a:pt x="336131" y="1431537"/>
                      <a:pt x="338036" y="1440109"/>
                      <a:pt x="339941" y="1448682"/>
                    </a:cubicBezTo>
                    <a:cubicBezTo>
                      <a:pt x="342799" y="1463922"/>
                      <a:pt x="342799" y="1482972"/>
                      <a:pt x="333274" y="1502022"/>
                    </a:cubicBezTo>
                    <a:cubicBezTo>
                      <a:pt x="320891" y="1503927"/>
                      <a:pt x="314224" y="1502022"/>
                      <a:pt x="309461" y="1498212"/>
                    </a:cubicBezTo>
                    <a:cubicBezTo>
                      <a:pt x="296126" y="1484877"/>
                      <a:pt x="308509" y="1446777"/>
                      <a:pt x="294221" y="1422964"/>
                    </a:cubicBezTo>
                    <a:cubicBezTo>
                      <a:pt x="289459" y="1412487"/>
                      <a:pt x="284696" y="1402962"/>
                      <a:pt x="278029" y="1393437"/>
                    </a:cubicBezTo>
                    <a:cubicBezTo>
                      <a:pt x="247549" y="1347717"/>
                      <a:pt x="195161" y="1318189"/>
                      <a:pt x="136106" y="1318189"/>
                    </a:cubicBezTo>
                    <a:cubicBezTo>
                      <a:pt x="129439" y="1318189"/>
                      <a:pt x="121819" y="1318189"/>
                      <a:pt x="115151" y="1319142"/>
                    </a:cubicBezTo>
                    <a:cubicBezTo>
                      <a:pt x="108484" y="1320095"/>
                      <a:pt x="101816" y="1321047"/>
                      <a:pt x="95149" y="1322952"/>
                    </a:cubicBezTo>
                    <a:cubicBezTo>
                      <a:pt x="8471" y="1340097"/>
                      <a:pt x="-1054" y="1425822"/>
                      <a:pt x="27521" y="1492497"/>
                    </a:cubicBezTo>
                    <a:cubicBezTo>
                      <a:pt x="45619" y="1534407"/>
                      <a:pt x="74194" y="1564887"/>
                      <a:pt x="108484" y="1585842"/>
                    </a:cubicBezTo>
                    <a:cubicBezTo>
                      <a:pt x="115151" y="1589652"/>
                      <a:pt x="122771" y="1593462"/>
                      <a:pt x="129439" y="1597272"/>
                    </a:cubicBezTo>
                    <a:cubicBezTo>
                      <a:pt x="187541" y="1637277"/>
                      <a:pt x="262789" y="1653470"/>
                      <a:pt x="327559" y="1637277"/>
                    </a:cubicBezTo>
                    <a:cubicBezTo>
                      <a:pt x="338036" y="1634420"/>
                      <a:pt x="348514" y="1631562"/>
                      <a:pt x="358991" y="1626800"/>
                    </a:cubicBezTo>
                    <a:cubicBezTo>
                      <a:pt x="464719" y="1596320"/>
                      <a:pt x="512344" y="1501070"/>
                      <a:pt x="503771" y="1392484"/>
                    </a:cubicBezTo>
                    <a:cubicBezTo>
                      <a:pt x="503771" y="1384864"/>
                      <a:pt x="503771" y="1378197"/>
                      <a:pt x="502819" y="1370577"/>
                    </a:cubicBezTo>
                    <a:cubicBezTo>
                      <a:pt x="501866" y="1362957"/>
                      <a:pt x="500914" y="1356289"/>
                      <a:pt x="499961" y="1349622"/>
                    </a:cubicBezTo>
                    <a:cubicBezTo>
                      <a:pt x="503771" y="1349622"/>
                      <a:pt x="507581" y="1349622"/>
                      <a:pt x="512344" y="1349622"/>
                    </a:cubicBezTo>
                    <a:cubicBezTo>
                      <a:pt x="522821" y="1349622"/>
                      <a:pt x="534251" y="1348670"/>
                      <a:pt x="544729" y="1346764"/>
                    </a:cubicBezTo>
                    <a:cubicBezTo>
                      <a:pt x="627596" y="1339145"/>
                      <a:pt x="694271" y="1272470"/>
                      <a:pt x="713321" y="1186744"/>
                    </a:cubicBezTo>
                    <a:cubicBezTo>
                      <a:pt x="732371" y="1072444"/>
                      <a:pt x="637121" y="1072444"/>
                      <a:pt x="570446" y="1024819"/>
                    </a:cubicBezTo>
                    <a:cubicBezTo>
                      <a:pt x="551396" y="1101019"/>
                      <a:pt x="503771" y="1167694"/>
                      <a:pt x="426619" y="1182934"/>
                    </a:cubicBezTo>
                    <a:cubicBezTo>
                      <a:pt x="417094" y="1185792"/>
                      <a:pt x="407569" y="1187697"/>
                      <a:pt x="398044" y="1188650"/>
                    </a:cubicBezTo>
                    <a:cubicBezTo>
                      <a:pt x="388519" y="1189602"/>
                      <a:pt x="378994" y="1190554"/>
                      <a:pt x="368516" y="1190554"/>
                    </a:cubicBezTo>
                    <a:cubicBezTo>
                      <a:pt x="311366" y="1190554"/>
                      <a:pt x="259931" y="1167694"/>
                      <a:pt x="222784" y="1130547"/>
                    </a:cubicBezTo>
                    <a:cubicBezTo>
                      <a:pt x="215164" y="1122927"/>
                      <a:pt x="208496" y="1115307"/>
                      <a:pt x="201829" y="1106734"/>
                    </a:cubicBezTo>
                    <a:cubicBezTo>
                      <a:pt x="189446" y="1072444"/>
                      <a:pt x="160871" y="1053394"/>
                      <a:pt x="164681" y="1018152"/>
                    </a:cubicBezTo>
                    <a:cubicBezTo>
                      <a:pt x="162776" y="1007674"/>
                      <a:pt x="161824" y="996244"/>
                      <a:pt x="161824" y="984814"/>
                    </a:cubicBezTo>
                    <a:cubicBezTo>
                      <a:pt x="161824" y="976242"/>
                      <a:pt x="168491" y="967669"/>
                      <a:pt x="177064" y="966717"/>
                    </a:cubicBezTo>
                    <a:cubicBezTo>
                      <a:pt x="188494" y="964812"/>
                      <a:pt x="198019" y="973384"/>
                      <a:pt x="198019" y="983862"/>
                    </a:cubicBezTo>
                    <a:cubicBezTo>
                      <a:pt x="198019" y="1078159"/>
                      <a:pt x="275171" y="1155312"/>
                      <a:pt x="369469" y="1155312"/>
                    </a:cubicBezTo>
                    <a:cubicBezTo>
                      <a:pt x="380899" y="1155312"/>
                      <a:pt x="392329" y="1154359"/>
                      <a:pt x="403759" y="1151502"/>
                    </a:cubicBezTo>
                    <a:cubicBezTo>
                      <a:pt x="415189" y="1149597"/>
                      <a:pt x="425666" y="1145787"/>
                      <a:pt x="435191" y="1141977"/>
                    </a:cubicBezTo>
                    <a:cubicBezTo>
                      <a:pt x="485674" y="1129594"/>
                      <a:pt x="514249" y="1101019"/>
                      <a:pt x="525679" y="1053394"/>
                    </a:cubicBezTo>
                    <a:cubicBezTo>
                      <a:pt x="530441" y="1042917"/>
                      <a:pt x="533299" y="1032439"/>
                      <a:pt x="536156" y="1021962"/>
                    </a:cubicBezTo>
                    <a:cubicBezTo>
                      <a:pt x="539014" y="1011484"/>
                      <a:pt x="539966" y="1000054"/>
                      <a:pt x="539966" y="988624"/>
                    </a:cubicBezTo>
                    <a:cubicBezTo>
                      <a:pt x="517106" y="955287"/>
                      <a:pt x="503771" y="915282"/>
                      <a:pt x="503771" y="872419"/>
                    </a:cubicBezTo>
                    <a:cubicBezTo>
                      <a:pt x="503771" y="863847"/>
                      <a:pt x="510439" y="855274"/>
                      <a:pt x="519011" y="854322"/>
                    </a:cubicBezTo>
                    <a:cubicBezTo>
                      <a:pt x="530441" y="852417"/>
                      <a:pt x="539966" y="860989"/>
                      <a:pt x="539966" y="871467"/>
                    </a:cubicBezTo>
                    <a:cubicBezTo>
                      <a:pt x="539966" y="965764"/>
                      <a:pt x="617119" y="1042917"/>
                      <a:pt x="711416" y="1042917"/>
                    </a:cubicBezTo>
                    <a:cubicBezTo>
                      <a:pt x="715226" y="1042917"/>
                      <a:pt x="718084" y="1042917"/>
                      <a:pt x="721894" y="1042917"/>
                    </a:cubicBezTo>
                    <a:cubicBezTo>
                      <a:pt x="813334" y="1009579"/>
                      <a:pt x="879056" y="921949"/>
                      <a:pt x="879056" y="818127"/>
                    </a:cubicBezTo>
                    <a:cubicBezTo>
                      <a:pt x="879056" y="721924"/>
                      <a:pt x="821906" y="639057"/>
                      <a:pt x="739991" y="600957"/>
                    </a:cubicBezTo>
                    <a:cubicBezTo>
                      <a:pt x="718084" y="612387"/>
                      <a:pt x="693319" y="618102"/>
                      <a:pt x="666649" y="618102"/>
                    </a:cubicBezTo>
                    <a:cubicBezTo>
                      <a:pt x="637121" y="618102"/>
                      <a:pt x="608546" y="610482"/>
                      <a:pt x="583781" y="597147"/>
                    </a:cubicBezTo>
                    <a:cubicBezTo>
                      <a:pt x="575209" y="592384"/>
                      <a:pt x="567589" y="587622"/>
                      <a:pt x="559969" y="580954"/>
                    </a:cubicBezTo>
                    <a:cubicBezTo>
                      <a:pt x="523774" y="539044"/>
                      <a:pt x="485674" y="481894"/>
                      <a:pt x="495199" y="424744"/>
                    </a:cubicBezTo>
                    <a:cubicBezTo>
                      <a:pt x="495199" y="415219"/>
                      <a:pt x="514249" y="415219"/>
                      <a:pt x="523774" y="415219"/>
                    </a:cubicBezTo>
                    <a:cubicBezTo>
                      <a:pt x="523774" y="434269"/>
                      <a:pt x="523774" y="443794"/>
                      <a:pt x="533299" y="465702"/>
                    </a:cubicBezTo>
                    <a:cubicBezTo>
                      <a:pt x="535204" y="474274"/>
                      <a:pt x="538061" y="482847"/>
                      <a:pt x="540919" y="490467"/>
                    </a:cubicBezTo>
                    <a:cubicBezTo>
                      <a:pt x="555206" y="530472"/>
                      <a:pt x="579019" y="564762"/>
                      <a:pt x="624739" y="575239"/>
                    </a:cubicBezTo>
                    <a:cubicBezTo>
                      <a:pt x="631406" y="577144"/>
                      <a:pt x="639026" y="579049"/>
                      <a:pt x="645694" y="580002"/>
                    </a:cubicBezTo>
                    <a:cubicBezTo>
                      <a:pt x="653314" y="580954"/>
                      <a:pt x="659981" y="581907"/>
                      <a:pt x="667601" y="581907"/>
                    </a:cubicBezTo>
                    <a:cubicBezTo>
                      <a:pt x="672364" y="581907"/>
                      <a:pt x="677126" y="581907"/>
                      <a:pt x="682841" y="580954"/>
                    </a:cubicBezTo>
                    <a:cubicBezTo>
                      <a:pt x="692366" y="565714"/>
                      <a:pt x="699034" y="549522"/>
                      <a:pt x="703796" y="532377"/>
                    </a:cubicBezTo>
                    <a:cubicBezTo>
                      <a:pt x="706654" y="523804"/>
                      <a:pt x="708559" y="515232"/>
                      <a:pt x="709511" y="505707"/>
                    </a:cubicBezTo>
                    <a:cubicBezTo>
                      <a:pt x="723799" y="461892"/>
                      <a:pt x="714274" y="423792"/>
                      <a:pt x="704749" y="376167"/>
                    </a:cubicBezTo>
                    <a:cubicBezTo>
                      <a:pt x="676174" y="299967"/>
                      <a:pt x="590449" y="280917"/>
                      <a:pt x="513296" y="293299"/>
                    </a:cubicBezTo>
                    <a:cubicBezTo>
                      <a:pt x="504724" y="295204"/>
                      <a:pt x="496151" y="299014"/>
                      <a:pt x="487579" y="301872"/>
                    </a:cubicBezTo>
                    <a:cubicBezTo>
                      <a:pt x="444716" y="319017"/>
                      <a:pt x="399949" y="347592"/>
                      <a:pt x="352324" y="368547"/>
                    </a:cubicBezTo>
                    <a:cubicBezTo>
                      <a:pt x="345656" y="369499"/>
                      <a:pt x="338989" y="370452"/>
                      <a:pt x="333274" y="370452"/>
                    </a:cubicBezTo>
                    <a:cubicBezTo>
                      <a:pt x="274219" y="370452"/>
                      <a:pt x="221831" y="400932"/>
                      <a:pt x="191351" y="445699"/>
                    </a:cubicBezTo>
                    <a:cubicBezTo>
                      <a:pt x="185636" y="455224"/>
                      <a:pt x="179921" y="464749"/>
                      <a:pt x="175159" y="475227"/>
                    </a:cubicBezTo>
                    <a:cubicBezTo>
                      <a:pt x="161824" y="519042"/>
                      <a:pt x="152299" y="557142"/>
                      <a:pt x="175159" y="608577"/>
                    </a:cubicBezTo>
                    <a:cubicBezTo>
                      <a:pt x="179921" y="619054"/>
                      <a:pt x="184684" y="628579"/>
                      <a:pt x="191351" y="638104"/>
                    </a:cubicBezTo>
                    <a:cubicBezTo>
                      <a:pt x="221831" y="684777"/>
                      <a:pt x="274219" y="715257"/>
                      <a:pt x="332321" y="716209"/>
                    </a:cubicBezTo>
                    <a:cubicBezTo>
                      <a:pt x="336131" y="716209"/>
                      <a:pt x="339941" y="714304"/>
                      <a:pt x="343751" y="717162"/>
                    </a:cubicBezTo>
                    <a:cubicBezTo>
                      <a:pt x="395186" y="712399"/>
                      <a:pt x="444716" y="685729"/>
                      <a:pt x="474244" y="639057"/>
                    </a:cubicBezTo>
                    <a:cubicBezTo>
                      <a:pt x="479959" y="630484"/>
                      <a:pt x="492341" y="627627"/>
                      <a:pt x="500914" y="635247"/>
                    </a:cubicBezTo>
                    <a:cubicBezTo>
                      <a:pt x="507581" y="640962"/>
                      <a:pt x="508534" y="651439"/>
                      <a:pt x="503771" y="658107"/>
                    </a:cubicBezTo>
                    <a:cubicBezTo>
                      <a:pt x="444716" y="749547"/>
                      <a:pt x="325654" y="779074"/>
                      <a:pt x="231356" y="728592"/>
                    </a:cubicBezTo>
                    <a:cubicBezTo>
                      <a:pt x="222784" y="768597"/>
                      <a:pt x="196114" y="801934"/>
                      <a:pt x="160871" y="820032"/>
                    </a:cubicBezTo>
                    <a:cubicBezTo>
                      <a:pt x="152299" y="824794"/>
                      <a:pt x="142774" y="828604"/>
                      <a:pt x="132296" y="830509"/>
                    </a:cubicBezTo>
                    <a:cubicBezTo>
                      <a:pt x="123724" y="837177"/>
                      <a:pt x="111341" y="838129"/>
                      <a:pt x="101816" y="835272"/>
                    </a:cubicBezTo>
                    <a:cubicBezTo>
                      <a:pt x="85624" y="824794"/>
                      <a:pt x="76099" y="815269"/>
                      <a:pt x="97054" y="799077"/>
                    </a:cubicBezTo>
                    <a:cubicBezTo>
                      <a:pt x="104674" y="794314"/>
                      <a:pt x="114199" y="791457"/>
                      <a:pt x="124676" y="796219"/>
                    </a:cubicBezTo>
                    <a:cubicBezTo>
                      <a:pt x="132296" y="794314"/>
                      <a:pt x="140869" y="790504"/>
                      <a:pt x="147536" y="786694"/>
                    </a:cubicBezTo>
                    <a:cubicBezTo>
                      <a:pt x="176111" y="770502"/>
                      <a:pt x="196114" y="740974"/>
                      <a:pt x="198019" y="706684"/>
                    </a:cubicBezTo>
                    <a:cubicBezTo>
                      <a:pt x="181826" y="693349"/>
                      <a:pt x="168491" y="678109"/>
                      <a:pt x="158014" y="661917"/>
                    </a:cubicBezTo>
                    <a:cubicBezTo>
                      <a:pt x="152299" y="653344"/>
                      <a:pt x="147536" y="645724"/>
                      <a:pt x="143726" y="637152"/>
                    </a:cubicBezTo>
                    <a:cubicBezTo>
                      <a:pt x="139916" y="628579"/>
                      <a:pt x="137059" y="620007"/>
                      <a:pt x="134201" y="611434"/>
                    </a:cubicBezTo>
                    <a:cubicBezTo>
                      <a:pt x="131344" y="602862"/>
                      <a:pt x="129439" y="593337"/>
                      <a:pt x="127534" y="584764"/>
                    </a:cubicBezTo>
                    <a:cubicBezTo>
                      <a:pt x="123724" y="530472"/>
                      <a:pt x="114199" y="473322"/>
                      <a:pt x="158966" y="432364"/>
                    </a:cubicBezTo>
                    <a:cubicBezTo>
                      <a:pt x="164681" y="423792"/>
                      <a:pt x="170396" y="415219"/>
                      <a:pt x="177064" y="407599"/>
                    </a:cubicBezTo>
                    <a:cubicBezTo>
                      <a:pt x="197066" y="384739"/>
                      <a:pt x="221831" y="365689"/>
                      <a:pt x="249454" y="353307"/>
                    </a:cubicBezTo>
                    <a:cubicBezTo>
                      <a:pt x="177064" y="320922"/>
                      <a:pt x="126581" y="248532"/>
                      <a:pt x="126581" y="164712"/>
                    </a:cubicBezTo>
                    <a:cubicBezTo>
                      <a:pt x="126581" y="156139"/>
                      <a:pt x="133249" y="147567"/>
                      <a:pt x="141821" y="146614"/>
                    </a:cubicBezTo>
                    <a:cubicBezTo>
                      <a:pt x="153251" y="144709"/>
                      <a:pt x="162776" y="153282"/>
                      <a:pt x="162776" y="163759"/>
                    </a:cubicBezTo>
                    <a:cubicBezTo>
                      <a:pt x="162776" y="175189"/>
                      <a:pt x="163729" y="187572"/>
                      <a:pt x="166586" y="198049"/>
                    </a:cubicBezTo>
                    <a:cubicBezTo>
                      <a:pt x="182779" y="276154"/>
                      <a:pt x="251359" y="335209"/>
                      <a:pt x="334226" y="335209"/>
                    </a:cubicBezTo>
                    <a:cubicBezTo>
                      <a:pt x="344704" y="335209"/>
                      <a:pt x="354229" y="334257"/>
                      <a:pt x="364706" y="332352"/>
                    </a:cubicBezTo>
                    <a:cubicBezTo>
                      <a:pt x="410426" y="328542"/>
                      <a:pt x="458051" y="290442"/>
                      <a:pt x="479959" y="253294"/>
                    </a:cubicBezTo>
                    <a:cubicBezTo>
                      <a:pt x="484721" y="244722"/>
                      <a:pt x="489484" y="236149"/>
                      <a:pt x="493294" y="227577"/>
                    </a:cubicBezTo>
                    <a:cubicBezTo>
                      <a:pt x="524726" y="80892"/>
                      <a:pt x="381851" y="-4833"/>
                      <a:pt x="261836" y="8502"/>
                    </a:cubicBezTo>
                    <a:cubicBezTo>
                      <a:pt x="250406" y="8502"/>
                      <a:pt x="239929" y="10407"/>
                      <a:pt x="228499" y="12312"/>
                    </a:cubicBezTo>
                    <a:cubicBezTo>
                      <a:pt x="195161" y="18027"/>
                      <a:pt x="163729" y="30409"/>
                      <a:pt x="135154" y="50412"/>
                    </a:cubicBezTo>
                    <a:cubicBezTo>
                      <a:pt x="125629" y="57079"/>
                      <a:pt x="117056" y="63747"/>
                      <a:pt x="108484" y="71367"/>
                    </a:cubicBezTo>
                    <a:cubicBezTo>
                      <a:pt x="66574" y="109467"/>
                      <a:pt x="37046" y="161854"/>
                      <a:pt x="30379" y="221862"/>
                    </a:cubicBezTo>
                    <a:lnTo>
                      <a:pt x="28474" y="220909"/>
                    </a:lnTo>
                    <a:cubicBezTo>
                      <a:pt x="28474" y="220909"/>
                      <a:pt x="28474" y="243769"/>
                      <a:pt x="28474" y="280917"/>
                    </a:cubicBezTo>
                    <a:cubicBezTo>
                      <a:pt x="28474" y="290442"/>
                      <a:pt x="28474" y="299967"/>
                      <a:pt x="28474" y="311397"/>
                    </a:cubicBezTo>
                    <a:cubicBezTo>
                      <a:pt x="20854" y="415219"/>
                      <a:pt x="-7721" y="510469"/>
                      <a:pt x="17044" y="619054"/>
                    </a:cubicBezTo>
                    <a:cubicBezTo>
                      <a:pt x="17996" y="629532"/>
                      <a:pt x="19901" y="640009"/>
                      <a:pt x="21806" y="650487"/>
                    </a:cubicBezTo>
                    <a:cubicBezTo>
                      <a:pt x="23711" y="660964"/>
                      <a:pt x="25616" y="671442"/>
                      <a:pt x="28474" y="681919"/>
                    </a:cubicBezTo>
                    <a:cubicBezTo>
                      <a:pt x="28474" y="690492"/>
                      <a:pt x="29426" y="699064"/>
                      <a:pt x="29426" y="707637"/>
                    </a:cubicBezTo>
                    <a:cubicBezTo>
                      <a:pt x="29426" y="767644"/>
                      <a:pt x="58001" y="834319"/>
                      <a:pt x="38951" y="891469"/>
                    </a:cubicBezTo>
                    <a:cubicBezTo>
                      <a:pt x="67526" y="891469"/>
                      <a:pt x="86576" y="853369"/>
                      <a:pt x="117056" y="857179"/>
                    </a:cubicBezTo>
                    <a:cubicBezTo>
                      <a:pt x="126581" y="855274"/>
                      <a:pt x="137059" y="854322"/>
                      <a:pt x="147536" y="854322"/>
                    </a:cubicBezTo>
                    <a:cubicBezTo>
                      <a:pt x="156109" y="855274"/>
                      <a:pt x="165634" y="857179"/>
                      <a:pt x="174206" y="859084"/>
                    </a:cubicBezTo>
                    <a:cubicBezTo>
                      <a:pt x="256121" y="881944"/>
                      <a:pt x="303746" y="967669"/>
                      <a:pt x="280886" y="1049584"/>
                    </a:cubicBezTo>
                    <a:cubicBezTo>
                      <a:pt x="278981" y="1056252"/>
                      <a:pt x="273266" y="1060062"/>
                      <a:pt x="266599" y="1060062"/>
                    </a:cubicBezTo>
                    <a:cubicBezTo>
                      <a:pt x="258026" y="1059109"/>
                      <a:pt x="253264" y="1050537"/>
                      <a:pt x="255169" y="1042917"/>
                    </a:cubicBezTo>
                    <a:cubicBezTo>
                      <a:pt x="274219" y="974337"/>
                      <a:pt x="235166" y="903852"/>
                      <a:pt x="166586" y="884802"/>
                    </a:cubicBezTo>
                    <a:cubicBezTo>
                      <a:pt x="158014" y="881944"/>
                      <a:pt x="148489" y="880992"/>
                      <a:pt x="139916" y="880039"/>
                    </a:cubicBezTo>
                    <a:cubicBezTo>
                      <a:pt x="131344" y="879087"/>
                      <a:pt x="122771" y="879087"/>
                      <a:pt x="115151" y="880039"/>
                    </a:cubicBezTo>
                    <a:cubicBezTo>
                      <a:pt x="107531" y="880992"/>
                      <a:pt x="99911" y="882897"/>
                      <a:pt x="94196" y="885754"/>
                    </a:cubicBezTo>
                    <a:cubicBezTo>
                      <a:pt x="57049" y="900042"/>
                      <a:pt x="37999" y="938142"/>
                      <a:pt x="29426" y="975289"/>
                    </a:cubicBezTo>
                    <a:cubicBezTo>
                      <a:pt x="27521" y="985767"/>
                      <a:pt x="25616" y="996244"/>
                      <a:pt x="23711" y="1006722"/>
                    </a:cubicBezTo>
                    <a:cubicBezTo>
                      <a:pt x="9424" y="1101019"/>
                      <a:pt x="11329" y="1195317"/>
                      <a:pt x="26569" y="1287709"/>
                    </a:cubicBezTo>
                    <a:cubicBezTo>
                      <a:pt x="26569" y="1302950"/>
                      <a:pt x="26569" y="1312475"/>
                      <a:pt x="26569" y="1312475"/>
                    </a:cubicBezTo>
                    <a:cubicBezTo>
                      <a:pt x="58001" y="1292472"/>
                      <a:pt x="96101" y="1281042"/>
                      <a:pt x="136106" y="1281042"/>
                    </a:cubicBezTo>
                    <a:cubicBezTo>
                      <a:pt x="217069" y="1282947"/>
                      <a:pt x="285649" y="1328667"/>
                      <a:pt x="320891" y="1394389"/>
                    </a:cubicBezTo>
                    <a:close/>
                    <a:moveTo>
                      <a:pt x="721894" y="944809"/>
                    </a:moveTo>
                    <a:cubicBezTo>
                      <a:pt x="793331" y="882897"/>
                      <a:pt x="801904" y="775264"/>
                      <a:pt x="740944" y="702874"/>
                    </a:cubicBezTo>
                    <a:cubicBezTo>
                      <a:pt x="738086" y="700017"/>
                      <a:pt x="736181" y="697159"/>
                      <a:pt x="733324" y="694302"/>
                    </a:cubicBezTo>
                    <a:cubicBezTo>
                      <a:pt x="733324" y="694302"/>
                      <a:pt x="733324" y="694302"/>
                      <a:pt x="733324" y="693349"/>
                    </a:cubicBezTo>
                    <a:lnTo>
                      <a:pt x="752374" y="663822"/>
                    </a:lnTo>
                    <a:cubicBezTo>
                      <a:pt x="752374" y="663822"/>
                      <a:pt x="753326" y="663822"/>
                      <a:pt x="753326" y="663822"/>
                    </a:cubicBezTo>
                    <a:cubicBezTo>
                      <a:pt x="759041" y="668584"/>
                      <a:pt x="763804" y="674299"/>
                      <a:pt x="768566" y="680014"/>
                    </a:cubicBezTo>
                    <a:cubicBezTo>
                      <a:pt x="842861" y="766692"/>
                      <a:pt x="832384" y="896232"/>
                      <a:pt x="746659" y="970527"/>
                    </a:cubicBezTo>
                    <a:cubicBezTo>
                      <a:pt x="739991" y="976242"/>
                      <a:pt x="729514" y="977194"/>
                      <a:pt x="722846" y="971479"/>
                    </a:cubicBezTo>
                    <a:cubicBezTo>
                      <a:pt x="713321" y="963859"/>
                      <a:pt x="714274" y="951477"/>
                      <a:pt x="721894" y="944809"/>
                    </a:cubicBezTo>
                    <a:close/>
                  </a:path>
                </a:pathLst>
              </a:custGeom>
              <a:grp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Text" lastClr="000000"/>
                  </a:solidFill>
                  <a:effectLst/>
                  <a:uLnTx/>
                  <a:uFillTx/>
                  <a:latin typeface="Arial"/>
                  <a:ea typeface="Arial Unicode MS"/>
                  <a:cs typeface="+mn-cs"/>
                </a:endParaRPr>
              </a:p>
            </p:txBody>
          </p:sp>
        </p:grpSp>
      </p:grpSp>
      <p:sp>
        <p:nvSpPr>
          <p:cNvPr id="18" name="TextBox 17">
            <a:extLst>
              <a:ext uri="{FF2B5EF4-FFF2-40B4-BE49-F238E27FC236}">
                <a16:creationId xmlns:a16="http://schemas.microsoft.com/office/drawing/2014/main" id="{025AE311-DAD3-43B9-1299-C721A872F9BB}"/>
              </a:ext>
            </a:extLst>
          </p:cNvPr>
          <p:cNvSpPr txBox="1"/>
          <p:nvPr/>
        </p:nvSpPr>
        <p:spPr>
          <a:xfrm>
            <a:off x="7699828" y="2830917"/>
            <a:ext cx="4229547" cy="3416320"/>
          </a:xfrm>
          <a:prstGeom prst="rect">
            <a:avLst/>
          </a:prstGeom>
          <a:noFill/>
        </p:spPr>
        <p:txBody>
          <a:bodyPr wrap="square" lIns="0" rIns="0" rtlCol="0" anchor="ctr">
            <a:spAutoFit/>
          </a:bodyPr>
          <a:lstStyle/>
          <a:p>
            <a:pPr marR="0" algn="justLow" rtl="1"/>
            <a:r>
              <a:rPr lang="ar-SA" sz="2400" b="1" dirty="0">
                <a:solidFill>
                  <a:srgbClr val="634E85"/>
                </a:solidFill>
                <a:latin typeface="29LT Zarid Serif Rg" panose="00000100000000000000" pitchFamily="2" charset="-78"/>
                <a:ea typeface="Arial" panose="020B0604020202020204" pitchFamily="34" charset="0"/>
                <a:cs typeface="29LT Zarid Serif Rg" panose="00000100000000000000" pitchFamily="2" charset="-78"/>
              </a:rPr>
              <a:t>تشير الدراسات الحديثة إلى وجود علاقة إرتباطية سلبية دالة إحصائياً بين إدمان الألعاب الإلكترونية وصورة الذات لدى المراهقين، حيث أن زيادة الانغماس في الألعاب الإلكترونية ترتبط بإنخفاض تقدير الذات، إذ يميل المستخدمون إلى الهروب نحو العالم الافتراضي بحثًا عن إحساس بالإنجاز الوهمي، الأمر الذي يؤدي بدوره إلى تراجع مستوى الرضا عن الحياة الواقعية وارتفاع معدلات القلق الاجتماعي.</a:t>
            </a:r>
          </a:p>
        </p:txBody>
      </p:sp>
      <p:sp>
        <p:nvSpPr>
          <p:cNvPr id="19" name="TextBox 18">
            <a:extLst>
              <a:ext uri="{FF2B5EF4-FFF2-40B4-BE49-F238E27FC236}">
                <a16:creationId xmlns:a16="http://schemas.microsoft.com/office/drawing/2014/main" id="{D2679B40-9BDB-AC40-EA52-10B9A420B63D}"/>
              </a:ext>
            </a:extLst>
          </p:cNvPr>
          <p:cNvSpPr txBox="1"/>
          <p:nvPr/>
        </p:nvSpPr>
        <p:spPr>
          <a:xfrm>
            <a:off x="362746" y="1214492"/>
            <a:ext cx="4129425" cy="3046988"/>
          </a:xfrm>
          <a:prstGeom prst="rect">
            <a:avLst/>
          </a:prstGeom>
          <a:noFill/>
        </p:spPr>
        <p:txBody>
          <a:bodyPr wrap="square" lIns="0" rIns="0" rtlCol="0" anchor="ctr">
            <a:spAutoFit/>
          </a:bodyPr>
          <a:lstStyle/>
          <a:p>
            <a:pPr marR="0" algn="justLow" rtl="1"/>
            <a:r>
              <a:rPr lang="ar-SA" sz="2400" b="1" dirty="0">
                <a:solidFill>
                  <a:srgbClr val="634E85"/>
                </a:solidFill>
                <a:latin typeface="29LT Zarid Serif Rg" panose="00000100000000000000" pitchFamily="2" charset="-78"/>
                <a:ea typeface="Arial" panose="020B0604020202020204" pitchFamily="34" charset="0"/>
                <a:cs typeface="29LT Zarid Serif Rg" panose="00000100000000000000" pitchFamily="2" charset="-78"/>
              </a:rPr>
              <a:t>أظهرت النتائج أن 59% من الطلاب يعانون من أعراض انسحابيه مثل الاكتئاب أو العصبية عند التوقف عن اللعب، مما يعكس درجة الاعتماد النفسي المرتفعة على هذه الألعاب. كما أوضحت البيانات أن 39% من المستخدمين يفشلون في التحكم في مدة استخدامهم للألعاب أو تقليلها، وهو ما يشير إلى فقدان السيطرة كأحد أبرز مؤشرات الإدمان.</a:t>
            </a:r>
          </a:p>
        </p:txBody>
      </p:sp>
    </p:spTree>
    <p:extLst>
      <p:ext uri="{BB962C8B-B14F-4D97-AF65-F5344CB8AC3E}">
        <p14:creationId xmlns:p14="http://schemas.microsoft.com/office/powerpoint/2010/main" val="21931564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5ED1F-2910-E8BC-8D51-EED2EBF3FDD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29AEC2A-AE00-02A8-D5F0-7F032AA01387}"/>
              </a:ext>
            </a:extLst>
          </p:cNvPr>
          <p:cNvSpPr txBox="1"/>
          <p:nvPr/>
        </p:nvSpPr>
        <p:spPr>
          <a:xfrm>
            <a:off x="646545" y="773762"/>
            <a:ext cx="11037455" cy="523220"/>
          </a:xfrm>
          <a:prstGeom prst="rect">
            <a:avLst/>
          </a:prstGeom>
          <a:noFill/>
        </p:spPr>
        <p:txBody>
          <a:bodyPr wrap="square">
            <a:spAutoFit/>
          </a:bodyPr>
          <a:lstStyle/>
          <a:p>
            <a:pPr marL="0" marR="0" algn="r" rtl="1">
              <a:buNone/>
            </a:pPr>
            <a:r>
              <a:rPr lang="ar-SA" sz="2800" dirty="0">
                <a:solidFill>
                  <a:schemeClr val="bg2">
                    <a:lumMod val="25000"/>
                  </a:schemeClr>
                </a:solidFill>
                <a:effectLst/>
                <a:latin typeface="Hacen Samra" panose="02000000000000000000" pitchFamily="2" charset="-78"/>
                <a:ea typeface="Arial" panose="020B0604020202020204" pitchFamily="34" charset="0"/>
                <a:cs typeface="Hacen Samra" panose="02000000000000000000" pitchFamily="2" charset="-78"/>
              </a:rPr>
              <a:t>رابعاً: التأثيرات السلوكية والعدوانية</a:t>
            </a:r>
            <a:endParaRPr lang="ar-EG" sz="2800" dirty="0">
              <a:solidFill>
                <a:schemeClr val="bg2">
                  <a:lumMod val="25000"/>
                </a:schemeClr>
              </a:solidFill>
              <a:effectLst/>
              <a:latin typeface="Hacen Samra" panose="02000000000000000000" pitchFamily="2" charset="-78"/>
              <a:ea typeface="Arial" panose="020B0604020202020204" pitchFamily="34" charset="0"/>
              <a:cs typeface="Hacen Samra" panose="02000000000000000000" pitchFamily="2" charset="-78"/>
            </a:endParaRPr>
          </a:p>
        </p:txBody>
      </p:sp>
      <p:grpSp>
        <p:nvGrpSpPr>
          <p:cNvPr id="190" name="Group 189">
            <a:extLst>
              <a:ext uri="{FF2B5EF4-FFF2-40B4-BE49-F238E27FC236}">
                <a16:creationId xmlns:a16="http://schemas.microsoft.com/office/drawing/2014/main" id="{7D9338E6-D00A-2DD0-3A79-515CE1B0B0F8}"/>
              </a:ext>
            </a:extLst>
          </p:cNvPr>
          <p:cNvGrpSpPr/>
          <p:nvPr/>
        </p:nvGrpSpPr>
        <p:grpSpPr>
          <a:xfrm>
            <a:off x="1061449" y="1829296"/>
            <a:ext cx="1357103" cy="1349563"/>
            <a:chOff x="5436435" y="3296996"/>
            <a:chExt cx="1357103" cy="1349563"/>
          </a:xfrm>
          <a:solidFill>
            <a:schemeClr val="accent1">
              <a:lumMod val="75000"/>
            </a:schemeClr>
          </a:solidFill>
        </p:grpSpPr>
        <p:sp>
          <p:nvSpPr>
            <p:cNvPr id="161" name="Rounded Rectangle 32">
              <a:extLst>
                <a:ext uri="{FF2B5EF4-FFF2-40B4-BE49-F238E27FC236}">
                  <a16:creationId xmlns:a16="http://schemas.microsoft.com/office/drawing/2014/main" id="{907E2EE7-62E9-086E-A4F4-CE635D5F2794}"/>
                </a:ext>
              </a:extLst>
            </p:cNvPr>
            <p:cNvSpPr/>
            <p:nvPr/>
          </p:nvSpPr>
          <p:spPr>
            <a:xfrm>
              <a:off x="5980976" y="3837767"/>
              <a:ext cx="268020" cy="268020"/>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grp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white"/>
                </a:solidFill>
                <a:effectLst/>
                <a:uLnTx/>
                <a:uFillTx/>
                <a:latin typeface="Arial"/>
                <a:ea typeface="Arial Unicode MS"/>
                <a:cs typeface="+mn-cs"/>
              </a:endParaRPr>
            </a:p>
          </p:txBody>
        </p:sp>
        <p:sp>
          <p:nvSpPr>
            <p:cNvPr id="162" name="Freeform: Shape 6">
              <a:extLst>
                <a:ext uri="{FF2B5EF4-FFF2-40B4-BE49-F238E27FC236}">
                  <a16:creationId xmlns:a16="http://schemas.microsoft.com/office/drawing/2014/main" id="{FF978959-65AA-1AC7-3E7E-227AF8CB6BDA}"/>
                </a:ext>
              </a:extLst>
            </p:cNvPr>
            <p:cNvSpPr/>
            <p:nvPr/>
          </p:nvSpPr>
          <p:spPr>
            <a:xfrm>
              <a:off x="5436435" y="3296996"/>
              <a:ext cx="1357103" cy="1349563"/>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a typeface="Arial Unicode MS"/>
              </a:endParaRPr>
            </a:p>
          </p:txBody>
        </p:sp>
      </p:grpSp>
      <p:grpSp>
        <p:nvGrpSpPr>
          <p:cNvPr id="189" name="Group 188">
            <a:extLst>
              <a:ext uri="{FF2B5EF4-FFF2-40B4-BE49-F238E27FC236}">
                <a16:creationId xmlns:a16="http://schemas.microsoft.com/office/drawing/2014/main" id="{9F324EAE-D304-C47F-A9F2-5142226FD68E}"/>
              </a:ext>
            </a:extLst>
          </p:cNvPr>
          <p:cNvGrpSpPr/>
          <p:nvPr/>
        </p:nvGrpSpPr>
        <p:grpSpPr>
          <a:xfrm>
            <a:off x="7168786" y="1829295"/>
            <a:ext cx="1357103" cy="1349563"/>
            <a:chOff x="7535672" y="3296996"/>
            <a:chExt cx="1357103" cy="1349563"/>
          </a:xfrm>
          <a:solidFill>
            <a:schemeClr val="tx2">
              <a:lumMod val="75000"/>
            </a:schemeClr>
          </a:solidFill>
        </p:grpSpPr>
        <p:sp>
          <p:nvSpPr>
            <p:cNvPr id="163" name="Frame 17">
              <a:extLst>
                <a:ext uri="{FF2B5EF4-FFF2-40B4-BE49-F238E27FC236}">
                  <a16:creationId xmlns:a16="http://schemas.microsoft.com/office/drawing/2014/main" id="{6993A015-04EC-224D-A34C-D5AA7A278FDC}"/>
                </a:ext>
              </a:extLst>
            </p:cNvPr>
            <p:cNvSpPr/>
            <p:nvPr/>
          </p:nvSpPr>
          <p:spPr>
            <a:xfrm>
              <a:off x="8070084" y="3827638"/>
              <a:ext cx="288279" cy="288279"/>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grpFill/>
            <a:ln w="12700" cap="flat" cmpd="sng" algn="ctr">
              <a:noFill/>
              <a:prstDash val="solid"/>
              <a:miter lim="800000"/>
            </a:ln>
            <a:effectLst/>
          </p:spPr>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black"/>
                </a:solidFill>
                <a:effectLst/>
                <a:uLnTx/>
                <a:uFillTx/>
                <a:latin typeface="Arial"/>
                <a:ea typeface="Arial Unicode MS"/>
                <a:cs typeface="+mn-cs"/>
              </a:endParaRPr>
            </a:p>
          </p:txBody>
        </p:sp>
        <p:sp>
          <p:nvSpPr>
            <p:cNvPr id="164" name="Freeform: Shape 7">
              <a:extLst>
                <a:ext uri="{FF2B5EF4-FFF2-40B4-BE49-F238E27FC236}">
                  <a16:creationId xmlns:a16="http://schemas.microsoft.com/office/drawing/2014/main" id="{1101B746-EB0B-543A-3880-A17264B5F5CF}"/>
                </a:ext>
              </a:extLst>
            </p:cNvPr>
            <p:cNvSpPr/>
            <p:nvPr/>
          </p:nvSpPr>
          <p:spPr>
            <a:xfrm>
              <a:off x="7535672" y="3296996"/>
              <a:ext cx="1357103" cy="1349563"/>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a typeface="Arial Unicode MS"/>
              </a:endParaRPr>
            </a:p>
          </p:txBody>
        </p:sp>
      </p:grpSp>
      <p:grpSp>
        <p:nvGrpSpPr>
          <p:cNvPr id="188" name="Group 187">
            <a:extLst>
              <a:ext uri="{FF2B5EF4-FFF2-40B4-BE49-F238E27FC236}">
                <a16:creationId xmlns:a16="http://schemas.microsoft.com/office/drawing/2014/main" id="{439A5299-D3A8-729D-C3F8-0DFDA216175A}"/>
              </a:ext>
            </a:extLst>
          </p:cNvPr>
          <p:cNvGrpSpPr/>
          <p:nvPr/>
        </p:nvGrpSpPr>
        <p:grpSpPr>
          <a:xfrm>
            <a:off x="10124431" y="1829297"/>
            <a:ext cx="1357103" cy="1349563"/>
            <a:chOff x="9634908" y="3296996"/>
            <a:chExt cx="1357103" cy="1349563"/>
          </a:xfrm>
          <a:solidFill>
            <a:schemeClr val="accent2">
              <a:lumMod val="75000"/>
            </a:schemeClr>
          </a:solidFill>
        </p:grpSpPr>
        <p:sp>
          <p:nvSpPr>
            <p:cNvPr id="165" name="Freeform: Shape 28">
              <a:extLst>
                <a:ext uri="{FF2B5EF4-FFF2-40B4-BE49-F238E27FC236}">
                  <a16:creationId xmlns:a16="http://schemas.microsoft.com/office/drawing/2014/main" id="{E223C984-6E9E-EEDD-705C-E7A8D77D748F}"/>
                </a:ext>
              </a:extLst>
            </p:cNvPr>
            <p:cNvSpPr/>
            <p:nvPr/>
          </p:nvSpPr>
          <p:spPr>
            <a:xfrm>
              <a:off x="9634908" y="3296996"/>
              <a:ext cx="1357103" cy="1349563"/>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a typeface="Arial Unicode MS"/>
              </a:endParaRPr>
            </a:p>
          </p:txBody>
        </p:sp>
        <p:sp>
          <p:nvSpPr>
            <p:cNvPr id="166" name="Round Same Side Corner Rectangle 11">
              <a:extLst>
                <a:ext uri="{FF2B5EF4-FFF2-40B4-BE49-F238E27FC236}">
                  <a16:creationId xmlns:a16="http://schemas.microsoft.com/office/drawing/2014/main" id="{5AEFF381-B578-CC0A-62C1-552C95B5FF42}"/>
                </a:ext>
              </a:extLst>
            </p:cNvPr>
            <p:cNvSpPr>
              <a:spLocks noChangeAspect="1"/>
            </p:cNvSpPr>
            <p:nvPr/>
          </p:nvSpPr>
          <p:spPr>
            <a:xfrm rot="9900000">
              <a:off x="10154221" y="3836535"/>
              <a:ext cx="318476" cy="270484"/>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grp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white"/>
                </a:solidFill>
                <a:effectLst/>
                <a:uLnTx/>
                <a:uFillTx/>
                <a:latin typeface="Arial"/>
                <a:ea typeface="Arial Unicode MS"/>
                <a:cs typeface="+mn-cs"/>
              </a:endParaRPr>
            </a:p>
          </p:txBody>
        </p:sp>
      </p:grpSp>
      <p:sp>
        <p:nvSpPr>
          <p:cNvPr id="191" name="TextBox 190">
            <a:extLst>
              <a:ext uri="{FF2B5EF4-FFF2-40B4-BE49-F238E27FC236}">
                <a16:creationId xmlns:a16="http://schemas.microsoft.com/office/drawing/2014/main" id="{9C9FC560-E2AC-8C77-DE96-6043540CD49E}"/>
              </a:ext>
            </a:extLst>
          </p:cNvPr>
          <p:cNvSpPr txBox="1"/>
          <p:nvPr/>
        </p:nvSpPr>
        <p:spPr>
          <a:xfrm>
            <a:off x="9634903" y="3395182"/>
            <a:ext cx="2287787" cy="2862322"/>
          </a:xfrm>
          <a:prstGeom prst="rect">
            <a:avLst/>
          </a:prstGeom>
          <a:noFill/>
        </p:spPr>
        <p:txBody>
          <a:bodyPr wrap="square" lIns="0" rIns="0" rtlCol="0" anchor="ctr">
            <a:spAutoFit/>
          </a:bodyPr>
          <a:lstStyle/>
          <a:p>
            <a:pPr marR="0" algn="justLow" rtl="1"/>
            <a:r>
              <a:rPr lang="ar-SA" sz="2000"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تشير النتائج إلى وجود ارتباط وثيق بين التعرض المستمر للألعاب الإلكترونية ذات المحتوى العنيف وبين تنامي السلوك العدواني لدى الأطفال، حيث تمثل هذه الألعاب بيئة إفتراضية تعزز مفاهيم القوة والصراع كوسيلة لتحقيق النجاح أو الفوز. </a:t>
            </a:r>
          </a:p>
        </p:txBody>
      </p:sp>
      <p:sp>
        <p:nvSpPr>
          <p:cNvPr id="192" name="TextBox 191">
            <a:extLst>
              <a:ext uri="{FF2B5EF4-FFF2-40B4-BE49-F238E27FC236}">
                <a16:creationId xmlns:a16="http://schemas.microsoft.com/office/drawing/2014/main" id="{D0B19F6B-F225-2D81-5067-1125714F6BAC}"/>
              </a:ext>
            </a:extLst>
          </p:cNvPr>
          <p:cNvSpPr txBox="1"/>
          <p:nvPr/>
        </p:nvSpPr>
        <p:spPr>
          <a:xfrm>
            <a:off x="6659412" y="3395184"/>
            <a:ext cx="2375853" cy="2862322"/>
          </a:xfrm>
          <a:prstGeom prst="rect">
            <a:avLst/>
          </a:prstGeom>
          <a:noFill/>
        </p:spPr>
        <p:txBody>
          <a:bodyPr wrap="square" lIns="0" rIns="0" rtlCol="0" anchor="ctr">
            <a:spAutoFit/>
          </a:bodyPr>
          <a:lstStyle/>
          <a:p>
            <a:pPr marR="0" algn="justLow" rtl="1"/>
            <a:r>
              <a:rPr lang="ar-SA" sz="2000"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أظهرت البيانات أن %50 من الأطفال يشعرون بالقوة والشجاعة الوهمية أثناء ممارسة هذه الألعاب، وهو ما يدفعهم إلى تقمص أدوار الشخصيات القتالية ومحاولة محاكاة سلوكياتها في الواقع، خاصة في ظل عدم إكتمال النضج النفسي والإدراكي لديهم.</a:t>
            </a:r>
          </a:p>
        </p:txBody>
      </p:sp>
      <p:sp>
        <p:nvSpPr>
          <p:cNvPr id="193" name="TextBox 192">
            <a:extLst>
              <a:ext uri="{FF2B5EF4-FFF2-40B4-BE49-F238E27FC236}">
                <a16:creationId xmlns:a16="http://schemas.microsoft.com/office/drawing/2014/main" id="{935F8BEC-E8A8-A793-3FFF-031601E4B86C}"/>
              </a:ext>
            </a:extLst>
          </p:cNvPr>
          <p:cNvSpPr txBox="1"/>
          <p:nvPr/>
        </p:nvSpPr>
        <p:spPr>
          <a:xfrm>
            <a:off x="552074" y="3507922"/>
            <a:ext cx="2338908" cy="1754326"/>
          </a:xfrm>
          <a:prstGeom prst="rect">
            <a:avLst/>
          </a:prstGeom>
          <a:noFill/>
        </p:spPr>
        <p:txBody>
          <a:bodyPr wrap="square" lIns="0" rIns="0" rtlCol="0" anchor="ctr">
            <a:spAutoFit/>
          </a:bodyPr>
          <a:lstStyle/>
          <a:p>
            <a:pPr marR="0" algn="justLow" rtl="1"/>
            <a:r>
              <a:rPr lang="ar-SA"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أكدت الدراسات أن التكرار المستمر لمثل هذه المشاهد يقلل من حساسية الطفل تجاه العنف، ويضعف إستجابته الإنفعالية تجاه الألم أو الأذى الذي قد يلحق بالآخرين.</a:t>
            </a:r>
          </a:p>
        </p:txBody>
      </p:sp>
      <p:grpSp>
        <p:nvGrpSpPr>
          <p:cNvPr id="2" name="Group 1">
            <a:extLst>
              <a:ext uri="{FF2B5EF4-FFF2-40B4-BE49-F238E27FC236}">
                <a16:creationId xmlns:a16="http://schemas.microsoft.com/office/drawing/2014/main" id="{7B552A2C-F21D-8CFB-43F6-212A63984441}"/>
              </a:ext>
            </a:extLst>
          </p:cNvPr>
          <p:cNvGrpSpPr/>
          <p:nvPr/>
        </p:nvGrpSpPr>
        <p:grpSpPr>
          <a:xfrm>
            <a:off x="4059708" y="1829295"/>
            <a:ext cx="1357103" cy="1349563"/>
            <a:chOff x="7535672" y="3296996"/>
            <a:chExt cx="1357103" cy="1349563"/>
          </a:xfrm>
          <a:solidFill>
            <a:schemeClr val="accent6">
              <a:lumMod val="75000"/>
            </a:schemeClr>
          </a:solidFill>
        </p:grpSpPr>
        <p:sp>
          <p:nvSpPr>
            <p:cNvPr id="4" name="Frame 17">
              <a:extLst>
                <a:ext uri="{FF2B5EF4-FFF2-40B4-BE49-F238E27FC236}">
                  <a16:creationId xmlns:a16="http://schemas.microsoft.com/office/drawing/2014/main" id="{36A2F298-FE8F-C834-7D6B-A2B918DCC4BF}"/>
                </a:ext>
              </a:extLst>
            </p:cNvPr>
            <p:cNvSpPr/>
            <p:nvPr/>
          </p:nvSpPr>
          <p:spPr>
            <a:xfrm>
              <a:off x="8070084" y="3827638"/>
              <a:ext cx="288279" cy="288279"/>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grpFill/>
            <a:ln w="12700" cap="flat" cmpd="sng" algn="ctr">
              <a:noFill/>
              <a:prstDash val="solid"/>
              <a:miter lim="800000"/>
            </a:ln>
            <a:effectLst/>
          </p:spPr>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black"/>
                </a:solidFill>
                <a:effectLst/>
                <a:uLnTx/>
                <a:uFillTx/>
                <a:latin typeface="Arial"/>
                <a:ea typeface="Arial Unicode MS"/>
                <a:cs typeface="+mn-cs"/>
              </a:endParaRPr>
            </a:p>
          </p:txBody>
        </p:sp>
        <p:sp>
          <p:nvSpPr>
            <p:cNvPr id="5" name="Freeform: Shape 7">
              <a:extLst>
                <a:ext uri="{FF2B5EF4-FFF2-40B4-BE49-F238E27FC236}">
                  <a16:creationId xmlns:a16="http://schemas.microsoft.com/office/drawing/2014/main" id="{140CB375-A1C3-04A2-70D4-B1A8B69630C5}"/>
                </a:ext>
              </a:extLst>
            </p:cNvPr>
            <p:cNvSpPr/>
            <p:nvPr/>
          </p:nvSpPr>
          <p:spPr>
            <a:xfrm>
              <a:off x="7535672" y="3296996"/>
              <a:ext cx="1357103" cy="1349563"/>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a typeface="Arial Unicode MS"/>
              </a:endParaRPr>
            </a:p>
          </p:txBody>
        </p:sp>
      </p:grpSp>
      <p:sp>
        <p:nvSpPr>
          <p:cNvPr id="6" name="TextBox 5">
            <a:extLst>
              <a:ext uri="{FF2B5EF4-FFF2-40B4-BE49-F238E27FC236}">
                <a16:creationId xmlns:a16="http://schemas.microsoft.com/office/drawing/2014/main" id="{AA29D758-80ED-4BAA-A555-34294BFDEA95}"/>
              </a:ext>
            </a:extLst>
          </p:cNvPr>
          <p:cNvSpPr txBox="1"/>
          <p:nvPr/>
        </p:nvSpPr>
        <p:spPr>
          <a:xfrm>
            <a:off x="3587270" y="3469075"/>
            <a:ext cx="2375853" cy="2862322"/>
          </a:xfrm>
          <a:prstGeom prst="rect">
            <a:avLst/>
          </a:prstGeom>
          <a:noFill/>
        </p:spPr>
        <p:txBody>
          <a:bodyPr wrap="square" lIns="0" rIns="0" rtlCol="0" anchor="ctr">
            <a:spAutoFit/>
          </a:bodyPr>
          <a:lstStyle/>
          <a:p>
            <a:pPr marR="0" algn="justLow" rtl="1"/>
            <a:r>
              <a:rPr lang="ar-SA" sz="2000"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يتعرض نحو %54 من الأطفال بشكل متكرر لمشاهد العنف والقتل والإشتباكات داخل الألعاب، وهو ما يؤدي إلى ما يُعرف بظاهرة "التطبيع مع العنف"، أي إعتياد الطفل على هذه السلوكيات وإعتبارها أمراً طبيعياً أو مقبولاً في التعامل اليومي.</a:t>
            </a:r>
          </a:p>
        </p:txBody>
      </p:sp>
    </p:spTree>
    <p:extLst>
      <p:ext uri="{BB962C8B-B14F-4D97-AF65-F5344CB8AC3E}">
        <p14:creationId xmlns:p14="http://schemas.microsoft.com/office/powerpoint/2010/main" val="5675418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414E7-D656-DC89-0857-A084C01D8203}"/>
            </a:ext>
          </a:extLst>
        </p:cNvPr>
        <p:cNvGrpSpPr/>
        <p:nvPr/>
      </p:nvGrpSpPr>
      <p:grpSpPr>
        <a:xfrm>
          <a:off x="0" y="0"/>
          <a:ext cx="0" cy="0"/>
          <a:chOff x="0" y="0"/>
          <a:chExt cx="0" cy="0"/>
        </a:xfrm>
      </p:grpSpPr>
      <p:grpSp>
        <p:nvGrpSpPr>
          <p:cNvPr id="190" name="Group 189">
            <a:extLst>
              <a:ext uri="{FF2B5EF4-FFF2-40B4-BE49-F238E27FC236}">
                <a16:creationId xmlns:a16="http://schemas.microsoft.com/office/drawing/2014/main" id="{F9113BBA-5F49-3718-7C84-B2409E88FA5B}"/>
              </a:ext>
            </a:extLst>
          </p:cNvPr>
          <p:cNvGrpSpPr/>
          <p:nvPr/>
        </p:nvGrpSpPr>
        <p:grpSpPr>
          <a:xfrm>
            <a:off x="1035603" y="956610"/>
            <a:ext cx="1357103" cy="1349563"/>
            <a:chOff x="5436435" y="3296996"/>
            <a:chExt cx="1357103" cy="1349563"/>
          </a:xfrm>
          <a:solidFill>
            <a:schemeClr val="accent3">
              <a:lumMod val="75000"/>
            </a:schemeClr>
          </a:solidFill>
        </p:grpSpPr>
        <p:sp>
          <p:nvSpPr>
            <p:cNvPr id="161" name="Rounded Rectangle 32">
              <a:extLst>
                <a:ext uri="{FF2B5EF4-FFF2-40B4-BE49-F238E27FC236}">
                  <a16:creationId xmlns:a16="http://schemas.microsoft.com/office/drawing/2014/main" id="{96A7D028-F34F-DE7E-438C-57967E0804F7}"/>
                </a:ext>
              </a:extLst>
            </p:cNvPr>
            <p:cNvSpPr/>
            <p:nvPr/>
          </p:nvSpPr>
          <p:spPr>
            <a:xfrm>
              <a:off x="5980976" y="3837767"/>
              <a:ext cx="268020" cy="268020"/>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grp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white"/>
                </a:solidFill>
                <a:effectLst/>
                <a:uLnTx/>
                <a:uFillTx/>
                <a:latin typeface="Arial"/>
                <a:ea typeface="Arial Unicode MS"/>
                <a:cs typeface="+mn-cs"/>
              </a:endParaRPr>
            </a:p>
          </p:txBody>
        </p:sp>
        <p:sp>
          <p:nvSpPr>
            <p:cNvPr id="162" name="Freeform: Shape 6">
              <a:extLst>
                <a:ext uri="{FF2B5EF4-FFF2-40B4-BE49-F238E27FC236}">
                  <a16:creationId xmlns:a16="http://schemas.microsoft.com/office/drawing/2014/main" id="{28F6F13A-66A4-EF55-EFF5-6E861AB9EB1F}"/>
                </a:ext>
              </a:extLst>
            </p:cNvPr>
            <p:cNvSpPr/>
            <p:nvPr/>
          </p:nvSpPr>
          <p:spPr>
            <a:xfrm>
              <a:off x="5436435" y="3296996"/>
              <a:ext cx="1357103" cy="1349563"/>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a typeface="Arial Unicode MS"/>
              </a:endParaRPr>
            </a:p>
          </p:txBody>
        </p:sp>
      </p:grpSp>
      <p:grpSp>
        <p:nvGrpSpPr>
          <p:cNvPr id="189" name="Group 188">
            <a:extLst>
              <a:ext uri="{FF2B5EF4-FFF2-40B4-BE49-F238E27FC236}">
                <a16:creationId xmlns:a16="http://schemas.microsoft.com/office/drawing/2014/main" id="{CE288636-D8BC-7B31-62C9-A0AB5281C377}"/>
              </a:ext>
            </a:extLst>
          </p:cNvPr>
          <p:cNvGrpSpPr/>
          <p:nvPr/>
        </p:nvGrpSpPr>
        <p:grpSpPr>
          <a:xfrm>
            <a:off x="7319651" y="956612"/>
            <a:ext cx="1357103" cy="1349563"/>
            <a:chOff x="7535672" y="3296996"/>
            <a:chExt cx="1357103" cy="1349563"/>
          </a:xfrm>
          <a:solidFill>
            <a:schemeClr val="accent5">
              <a:lumMod val="75000"/>
            </a:schemeClr>
          </a:solidFill>
        </p:grpSpPr>
        <p:sp>
          <p:nvSpPr>
            <p:cNvPr id="163" name="Frame 17">
              <a:extLst>
                <a:ext uri="{FF2B5EF4-FFF2-40B4-BE49-F238E27FC236}">
                  <a16:creationId xmlns:a16="http://schemas.microsoft.com/office/drawing/2014/main" id="{0F03D800-04B8-EA26-EE9A-E4D5DE737EBF}"/>
                </a:ext>
              </a:extLst>
            </p:cNvPr>
            <p:cNvSpPr/>
            <p:nvPr/>
          </p:nvSpPr>
          <p:spPr>
            <a:xfrm>
              <a:off x="8070084" y="3827638"/>
              <a:ext cx="288279" cy="288279"/>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grpFill/>
            <a:ln w="12700" cap="flat" cmpd="sng" algn="ctr">
              <a:noFill/>
              <a:prstDash val="solid"/>
              <a:miter lim="800000"/>
            </a:ln>
            <a:effectLst/>
          </p:spPr>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black"/>
                </a:solidFill>
                <a:effectLst/>
                <a:uLnTx/>
                <a:uFillTx/>
                <a:latin typeface="Arial"/>
                <a:ea typeface="Arial Unicode MS"/>
                <a:cs typeface="+mn-cs"/>
              </a:endParaRPr>
            </a:p>
          </p:txBody>
        </p:sp>
        <p:sp>
          <p:nvSpPr>
            <p:cNvPr id="164" name="Freeform: Shape 7">
              <a:extLst>
                <a:ext uri="{FF2B5EF4-FFF2-40B4-BE49-F238E27FC236}">
                  <a16:creationId xmlns:a16="http://schemas.microsoft.com/office/drawing/2014/main" id="{FA4817D2-02EB-9C72-47C4-767C48202042}"/>
                </a:ext>
              </a:extLst>
            </p:cNvPr>
            <p:cNvSpPr/>
            <p:nvPr/>
          </p:nvSpPr>
          <p:spPr>
            <a:xfrm>
              <a:off x="7535672" y="3296996"/>
              <a:ext cx="1357103" cy="1349563"/>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a typeface="Arial Unicode MS"/>
              </a:endParaRPr>
            </a:p>
          </p:txBody>
        </p:sp>
      </p:grpSp>
      <p:grpSp>
        <p:nvGrpSpPr>
          <p:cNvPr id="188" name="Group 187">
            <a:extLst>
              <a:ext uri="{FF2B5EF4-FFF2-40B4-BE49-F238E27FC236}">
                <a16:creationId xmlns:a16="http://schemas.microsoft.com/office/drawing/2014/main" id="{6C941106-9E7D-3386-4CD9-C3738E202EF7}"/>
              </a:ext>
            </a:extLst>
          </p:cNvPr>
          <p:cNvGrpSpPr/>
          <p:nvPr/>
        </p:nvGrpSpPr>
        <p:grpSpPr>
          <a:xfrm>
            <a:off x="9985993" y="956613"/>
            <a:ext cx="1357103" cy="1349563"/>
            <a:chOff x="9634908" y="3296996"/>
            <a:chExt cx="1357103" cy="1349563"/>
          </a:xfrm>
          <a:solidFill>
            <a:schemeClr val="accent6">
              <a:lumMod val="60000"/>
              <a:lumOff val="40000"/>
            </a:schemeClr>
          </a:solidFill>
        </p:grpSpPr>
        <p:sp>
          <p:nvSpPr>
            <p:cNvPr id="165" name="Freeform: Shape 28">
              <a:extLst>
                <a:ext uri="{FF2B5EF4-FFF2-40B4-BE49-F238E27FC236}">
                  <a16:creationId xmlns:a16="http://schemas.microsoft.com/office/drawing/2014/main" id="{E9CB24F9-AE11-B1B6-BC0A-4D04F1C783A8}"/>
                </a:ext>
              </a:extLst>
            </p:cNvPr>
            <p:cNvSpPr/>
            <p:nvPr/>
          </p:nvSpPr>
          <p:spPr>
            <a:xfrm>
              <a:off x="9634908" y="3296996"/>
              <a:ext cx="1357103" cy="1349563"/>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a typeface="Arial Unicode MS"/>
              </a:endParaRPr>
            </a:p>
          </p:txBody>
        </p:sp>
        <p:sp>
          <p:nvSpPr>
            <p:cNvPr id="166" name="Round Same Side Corner Rectangle 11">
              <a:extLst>
                <a:ext uri="{FF2B5EF4-FFF2-40B4-BE49-F238E27FC236}">
                  <a16:creationId xmlns:a16="http://schemas.microsoft.com/office/drawing/2014/main" id="{C4937D7B-C41E-A60B-BD2D-47E73A3A1123}"/>
                </a:ext>
              </a:extLst>
            </p:cNvPr>
            <p:cNvSpPr>
              <a:spLocks noChangeAspect="1"/>
            </p:cNvSpPr>
            <p:nvPr/>
          </p:nvSpPr>
          <p:spPr>
            <a:xfrm rot="9900000">
              <a:off x="10154221" y="3836535"/>
              <a:ext cx="318476" cy="270484"/>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grp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white"/>
                </a:solidFill>
                <a:effectLst/>
                <a:uLnTx/>
                <a:uFillTx/>
                <a:latin typeface="Arial"/>
                <a:ea typeface="Arial Unicode MS"/>
                <a:cs typeface="+mn-cs"/>
              </a:endParaRPr>
            </a:p>
          </p:txBody>
        </p:sp>
      </p:grpSp>
      <p:sp>
        <p:nvSpPr>
          <p:cNvPr id="191" name="TextBox 190">
            <a:extLst>
              <a:ext uri="{FF2B5EF4-FFF2-40B4-BE49-F238E27FC236}">
                <a16:creationId xmlns:a16="http://schemas.microsoft.com/office/drawing/2014/main" id="{3843B2D1-259A-9D7F-D9F2-60F8B1AEF139}"/>
              </a:ext>
            </a:extLst>
          </p:cNvPr>
          <p:cNvSpPr txBox="1"/>
          <p:nvPr/>
        </p:nvSpPr>
        <p:spPr>
          <a:xfrm>
            <a:off x="9765416" y="2423515"/>
            <a:ext cx="1798259" cy="3477875"/>
          </a:xfrm>
          <a:prstGeom prst="rect">
            <a:avLst/>
          </a:prstGeom>
          <a:noFill/>
        </p:spPr>
        <p:txBody>
          <a:bodyPr wrap="square" lIns="0" rIns="0" rtlCol="0" anchor="ctr">
            <a:spAutoFit/>
          </a:bodyPr>
          <a:lstStyle/>
          <a:p>
            <a:pPr marR="0" algn="justLow" rtl="1"/>
            <a:r>
              <a:rPr lang="ar-SA" sz="2000"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تلعب الألعاب الإلكترونية دوراً في إعادة تشكيل السلوكيات الإجتماعية للأطفال، حيث قد يتحول العنف من مجرد محتوى ترفيهي إلى نمط سلوكي مكتسب، يظهر في صورة تنمر، أو اندفاع، أو سلوكيات عدوانية داخل المدرسة أو الأسرة. </a:t>
            </a:r>
          </a:p>
        </p:txBody>
      </p:sp>
      <p:sp>
        <p:nvSpPr>
          <p:cNvPr id="192" name="TextBox 191">
            <a:extLst>
              <a:ext uri="{FF2B5EF4-FFF2-40B4-BE49-F238E27FC236}">
                <a16:creationId xmlns:a16="http://schemas.microsoft.com/office/drawing/2014/main" id="{9BBBC4D8-3496-CFEA-273E-5CAB09B2FD84}"/>
              </a:ext>
            </a:extLst>
          </p:cNvPr>
          <p:cNvSpPr txBox="1"/>
          <p:nvPr/>
        </p:nvSpPr>
        <p:spPr>
          <a:xfrm>
            <a:off x="6816438" y="2690231"/>
            <a:ext cx="2385689" cy="1938992"/>
          </a:xfrm>
          <a:prstGeom prst="rect">
            <a:avLst/>
          </a:prstGeom>
          <a:noFill/>
        </p:spPr>
        <p:txBody>
          <a:bodyPr wrap="square" lIns="0" rIns="0" rtlCol="0" anchor="ctr">
            <a:spAutoFit/>
          </a:bodyPr>
          <a:lstStyle/>
          <a:p>
            <a:pPr marR="0" algn="justLow" rtl="1"/>
            <a:r>
              <a:rPr lang="ar-SA" sz="2000"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تشير بعض الدراسات إلى أن المحتوى الرقمي، خاصة عند دمجه مع تأثير صناع المحتوى والمؤثرين، قد يعزز من تقليد السلوكيات العنيفة دون وعي نقدي كاف من الطفل.</a:t>
            </a:r>
          </a:p>
        </p:txBody>
      </p:sp>
      <p:sp>
        <p:nvSpPr>
          <p:cNvPr id="193" name="TextBox 192">
            <a:extLst>
              <a:ext uri="{FF2B5EF4-FFF2-40B4-BE49-F238E27FC236}">
                <a16:creationId xmlns:a16="http://schemas.microsoft.com/office/drawing/2014/main" id="{A811C54B-7065-FBF0-E344-F573882FEF0F}"/>
              </a:ext>
            </a:extLst>
          </p:cNvPr>
          <p:cNvSpPr txBox="1"/>
          <p:nvPr/>
        </p:nvSpPr>
        <p:spPr>
          <a:xfrm>
            <a:off x="628325" y="2690336"/>
            <a:ext cx="2309216" cy="1477328"/>
          </a:xfrm>
          <a:prstGeom prst="rect">
            <a:avLst/>
          </a:prstGeom>
          <a:noFill/>
        </p:spPr>
        <p:txBody>
          <a:bodyPr wrap="square" lIns="0" rIns="0" rtlCol="0" anchor="ctr">
            <a:spAutoFit/>
          </a:bodyPr>
          <a:lstStyle/>
          <a:p>
            <a:pPr marR="0" algn="justLow" rtl="1"/>
            <a:r>
              <a:rPr lang="ar-SA"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حذرت بعض الدراسات من أن إستمرار هذا النمط قد يؤدي إلى ترسيخ سلوكيات عدوانية طويلة المدى، خاصة في ظل غياب التوجيه الأسري والرقابة.</a:t>
            </a:r>
          </a:p>
        </p:txBody>
      </p:sp>
      <p:grpSp>
        <p:nvGrpSpPr>
          <p:cNvPr id="2" name="Group 1">
            <a:extLst>
              <a:ext uri="{FF2B5EF4-FFF2-40B4-BE49-F238E27FC236}">
                <a16:creationId xmlns:a16="http://schemas.microsoft.com/office/drawing/2014/main" id="{8AC5E6B3-5DC4-C7AC-BA3C-314ABAE5C761}"/>
              </a:ext>
            </a:extLst>
          </p:cNvPr>
          <p:cNvGrpSpPr/>
          <p:nvPr/>
        </p:nvGrpSpPr>
        <p:grpSpPr>
          <a:xfrm>
            <a:off x="4154539" y="956611"/>
            <a:ext cx="1357103" cy="1349563"/>
            <a:chOff x="7535672" y="3296996"/>
            <a:chExt cx="1357103" cy="1349563"/>
          </a:xfrm>
          <a:solidFill>
            <a:schemeClr val="accent4">
              <a:lumMod val="75000"/>
            </a:schemeClr>
          </a:solidFill>
        </p:grpSpPr>
        <p:sp>
          <p:nvSpPr>
            <p:cNvPr id="4" name="Frame 17">
              <a:extLst>
                <a:ext uri="{FF2B5EF4-FFF2-40B4-BE49-F238E27FC236}">
                  <a16:creationId xmlns:a16="http://schemas.microsoft.com/office/drawing/2014/main" id="{151691D4-0D8E-C388-C097-0197EC5E3BEC}"/>
                </a:ext>
              </a:extLst>
            </p:cNvPr>
            <p:cNvSpPr/>
            <p:nvPr/>
          </p:nvSpPr>
          <p:spPr>
            <a:xfrm>
              <a:off x="8070084" y="3827638"/>
              <a:ext cx="288279" cy="288279"/>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grpFill/>
            <a:ln w="12700" cap="flat" cmpd="sng" algn="ctr">
              <a:noFill/>
              <a:prstDash val="solid"/>
              <a:miter lim="800000"/>
            </a:ln>
            <a:effectLst/>
          </p:spPr>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black"/>
                </a:solidFill>
                <a:effectLst/>
                <a:uLnTx/>
                <a:uFillTx/>
                <a:latin typeface="Arial"/>
                <a:ea typeface="Arial Unicode MS"/>
                <a:cs typeface="+mn-cs"/>
              </a:endParaRPr>
            </a:p>
          </p:txBody>
        </p:sp>
        <p:sp>
          <p:nvSpPr>
            <p:cNvPr id="5" name="Freeform: Shape 7">
              <a:extLst>
                <a:ext uri="{FF2B5EF4-FFF2-40B4-BE49-F238E27FC236}">
                  <a16:creationId xmlns:a16="http://schemas.microsoft.com/office/drawing/2014/main" id="{85BA69DA-A651-E9F3-2541-4B06F8C41BDA}"/>
                </a:ext>
              </a:extLst>
            </p:cNvPr>
            <p:cNvSpPr/>
            <p:nvPr/>
          </p:nvSpPr>
          <p:spPr>
            <a:xfrm>
              <a:off x="7535672" y="3296996"/>
              <a:ext cx="1357103" cy="1349563"/>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ea typeface="Arial Unicode MS"/>
              </a:endParaRPr>
            </a:p>
          </p:txBody>
        </p:sp>
      </p:grpSp>
      <p:sp>
        <p:nvSpPr>
          <p:cNvPr id="6" name="TextBox 5">
            <a:extLst>
              <a:ext uri="{FF2B5EF4-FFF2-40B4-BE49-F238E27FC236}">
                <a16:creationId xmlns:a16="http://schemas.microsoft.com/office/drawing/2014/main" id="{77FDBA33-9CA4-6DBD-663B-D5A2F2D2FFBA}"/>
              </a:ext>
            </a:extLst>
          </p:cNvPr>
          <p:cNvSpPr txBox="1"/>
          <p:nvPr/>
        </p:nvSpPr>
        <p:spPr>
          <a:xfrm>
            <a:off x="3611422" y="2661854"/>
            <a:ext cx="2493816" cy="2554545"/>
          </a:xfrm>
          <a:prstGeom prst="rect">
            <a:avLst/>
          </a:prstGeom>
          <a:noFill/>
        </p:spPr>
        <p:txBody>
          <a:bodyPr wrap="square" lIns="0" rIns="0" rtlCol="0" anchor="ctr">
            <a:spAutoFit/>
          </a:bodyPr>
          <a:lstStyle/>
          <a:p>
            <a:pPr marR="0" algn="justLow" rtl="1"/>
            <a:r>
              <a:rPr lang="ar-SA" sz="2000" b="1" dirty="0">
                <a:solidFill>
                  <a:schemeClr val="bg2">
                    <a:lumMod val="25000"/>
                  </a:schemeClr>
                </a:solidFill>
                <a:latin typeface="29LT Zarid Serif Rg" panose="00000100000000000000" pitchFamily="2" charset="-78"/>
                <a:ea typeface="Arial" panose="020B0604020202020204" pitchFamily="34" charset="0"/>
                <a:cs typeface="29LT Zarid Serif Rg" panose="00000100000000000000" pitchFamily="2" charset="-78"/>
              </a:rPr>
              <a:t>التعرض المكثف لهذه الألعاب في مراحل عمرية مبكرة قد يؤثر على منظومة القيم والمعايير الأخلاقية لدى الطفل، حيث تتداخل الحدود بين الواقع والخيال، ويصبح العنف وسيلة مقبولة لتحقيق الأهداف أو حل النزاعات. </a:t>
            </a:r>
          </a:p>
        </p:txBody>
      </p:sp>
    </p:spTree>
    <p:extLst>
      <p:ext uri="{BB962C8B-B14F-4D97-AF65-F5344CB8AC3E}">
        <p14:creationId xmlns:p14="http://schemas.microsoft.com/office/powerpoint/2010/main" val="24818832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447</TotalTime>
  <Words>1964</Words>
  <Application>Microsoft Office PowerPoint</Application>
  <PresentationFormat>Widescreen</PresentationFormat>
  <Paragraphs>62</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Hacen Samra</vt:lpstr>
      <vt:lpstr>29LT Zarid Serif Rg</vt:lpstr>
      <vt:lpstr>Calibri Light</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osama Mahmoud</dc:creator>
  <cp:lastModifiedBy>pg</cp:lastModifiedBy>
  <cp:revision>78</cp:revision>
  <dcterms:created xsi:type="dcterms:W3CDTF">2026-04-14T21:46:31Z</dcterms:created>
  <dcterms:modified xsi:type="dcterms:W3CDTF">2026-04-22T08:07:28Z</dcterms:modified>
</cp:coreProperties>
</file>