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8"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301" r:id="rId17"/>
  </p:sldIdLst>
  <p:sldSz cx="12192000" cy="6858000"/>
  <p:notesSz cx="6858000" cy="9144000"/>
  <p:embeddedFontLst>
    <p:embeddedFont>
      <p:font typeface="29LT Zarid Serif Rg" panose="00000100000000000000" pitchFamily="2" charset="-78"/>
      <p:regular r:id="rId18"/>
    </p:embeddedFont>
    <p:embeddedFont>
      <p:font typeface="Hacen Samra" panose="02000000000000000000" pitchFamily="2" charset="-78"/>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BED"/>
    <a:srgbClr val="2781AB"/>
    <a:srgbClr val="634E85"/>
    <a:srgbClr val="82B135"/>
    <a:srgbClr val="ED7D31"/>
    <a:srgbClr val="0085F2"/>
    <a:srgbClr val="125AC4"/>
    <a:srgbClr val="00307E"/>
    <a:srgbClr val="A5A5A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A7D4-6293-08F1-48C7-736E40BCA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B31D8C-6EA9-0BDB-A994-EF0B7FD12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32F91-67CE-04D8-9C71-DCB96EEF1B64}"/>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0F93E946-949C-7A23-3142-1CE367381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8CB2E-FD3E-A9CE-25B3-9FA4CD829904}"/>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5024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E6D7-3B16-4890-156B-26C6FC6036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378D5-2E2E-6A02-A57F-5AEAA7C8E4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85A0E-4862-B668-AACA-A4D66A534E9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9F507D64-D57F-5E11-D20B-01F0C3B22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14E22-38DF-CEFA-C64C-9DAC6DC60071}"/>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21090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DF1D8E-2958-2FE2-FA1A-D6CD99DA8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D3B4C-8DF0-71FC-D743-1E21B5E6E7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1F326-AA66-7310-016A-9A3BA47369CB}"/>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1620349A-2281-62FE-C9AB-44ADA682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A39ED-3562-C42F-DD2B-DB02B3F3E317}"/>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193059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09EC-8F7B-4830-DF56-C5EDDD8F2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2DAE5-7B7D-A72D-338E-01116A7B7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1C380-82C2-307C-B8E4-BEAC2FD3DD4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6359F193-7A5A-275C-7247-4F7701111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63054-1E90-8C10-3163-4447BDA085DC}"/>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18816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C947-F61A-2D8C-A399-319FE872A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7707C-47F3-3B19-9041-AFDF7C282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AE1CC-FDA7-82F8-39C4-B2FE98DB15E3}"/>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6CE3D2DA-8547-D823-0AD4-23CD2A0EF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B7CDE-5A05-2558-9162-370725D75006}"/>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84274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5FF8-B7E6-F5E9-5905-245F5F516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4BF5F-93D7-9D23-4AD6-A8589E501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C7855-740F-9DE6-95D1-008A288EC8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0A61AE-C12C-CDD0-9720-EFD2B1FBA943}"/>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E0387630-BD5D-CFA4-DB32-82C0603B3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06D90-846F-B9CE-41FA-EE4C7ED6CB2F}"/>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88859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AAFC-FD44-01B3-1F5E-17ECD753D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4F56EE-14B9-6F06-54DA-17702A734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AFCB-B337-E102-FA0A-8BECB92F9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09DC0-07FA-3A52-56FA-24B7BF595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EE6404-F308-45FB-423A-3F14CFB30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F83A7A-59F2-A532-8381-05632A41E7A2}"/>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8" name="Footer Placeholder 7">
            <a:extLst>
              <a:ext uri="{FF2B5EF4-FFF2-40B4-BE49-F238E27FC236}">
                <a16:creationId xmlns:a16="http://schemas.microsoft.com/office/drawing/2014/main" id="{5070B235-257B-44E9-9393-635F20E1F7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45B55-9AA1-6F9A-1696-73D17F2167D9}"/>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215059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54BE-CB85-E2BD-610C-4F71CCEF80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3F7CB-A385-679D-D90F-AEF5089F4B04}"/>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4" name="Footer Placeholder 3">
            <a:extLst>
              <a:ext uri="{FF2B5EF4-FFF2-40B4-BE49-F238E27FC236}">
                <a16:creationId xmlns:a16="http://schemas.microsoft.com/office/drawing/2014/main" id="{71AD2D34-77C0-1600-8B83-77A09AF146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35D33-3DFA-7FDE-FBF3-136A8DF67502}"/>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40777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275FF-CDBC-9CEB-1E47-33352AB8590F}"/>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3" name="Footer Placeholder 2">
            <a:extLst>
              <a:ext uri="{FF2B5EF4-FFF2-40B4-BE49-F238E27FC236}">
                <a16:creationId xmlns:a16="http://schemas.microsoft.com/office/drawing/2014/main" id="{61C24CA6-6225-902A-02FD-23DF8E0D4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60F1B3-103A-D4CA-37E9-B506FA9D08BB}"/>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18165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F10A-97BE-9E39-ED35-8A3A564A2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7AF4B-7DD5-EC91-5487-C5FDBED95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A00163-7D33-07AC-E5ED-527638610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949C5-656A-84D0-AF66-0B6C1E237450}"/>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D7752FF8-BC9C-04AD-EEF1-009E4587A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F2D06-AFE0-37C7-63EE-42F13A2D0156}"/>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63663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AA0B-4331-A0C8-B6D4-2E1B32803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B0911B-8A11-7EDE-99FF-31F394AEE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C6046-8F09-B0A7-2C11-684B4612C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97AE5-D20E-CA2D-48F1-473B4A302EBC}"/>
              </a:ext>
            </a:extLst>
          </p:cNvPr>
          <p:cNvSpPr>
            <a:spLocks noGrp="1"/>
          </p:cNvSpPr>
          <p:nvPr>
            <p:ph type="dt" sz="half" idx="10"/>
          </p:nvPr>
        </p:nvSpPr>
        <p:spPr/>
        <p:txBody>
          <a:bodyPr/>
          <a:lstStyle/>
          <a:p>
            <a:fld id="{B8BBEFBA-3C3E-4925-A032-0450ACA0EE91}" type="datetimeFigureOut">
              <a:rPr lang="en-US" smtClean="0"/>
              <a:t>4/22/2026</a:t>
            </a:fld>
            <a:endParaRPr lang="en-US"/>
          </a:p>
        </p:txBody>
      </p:sp>
      <p:sp>
        <p:nvSpPr>
          <p:cNvPr id="6" name="Footer Placeholder 5">
            <a:extLst>
              <a:ext uri="{FF2B5EF4-FFF2-40B4-BE49-F238E27FC236}">
                <a16:creationId xmlns:a16="http://schemas.microsoft.com/office/drawing/2014/main" id="{28A8E113-02CD-359E-44E5-916B57940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48E7D-B18B-A064-1AD2-C9544A6DD5BF}"/>
              </a:ext>
            </a:extLst>
          </p:cNvPr>
          <p:cNvSpPr>
            <a:spLocks noGrp="1"/>
          </p:cNvSpPr>
          <p:nvPr>
            <p:ph type="sldNum" sz="quarter" idx="12"/>
          </p:nvPr>
        </p:nvSpPr>
        <p:spPr/>
        <p:txBody>
          <a:bodyPr/>
          <a:lstStyle/>
          <a:p>
            <a:fld id="{3861126A-78FD-4FE5-9899-62776587B719}" type="slidenum">
              <a:rPr lang="en-US" smtClean="0"/>
              <a:t>‹#›</a:t>
            </a:fld>
            <a:endParaRPr lang="en-US"/>
          </a:p>
        </p:txBody>
      </p:sp>
    </p:spTree>
    <p:extLst>
      <p:ext uri="{BB962C8B-B14F-4D97-AF65-F5344CB8AC3E}">
        <p14:creationId xmlns:p14="http://schemas.microsoft.com/office/powerpoint/2010/main" val="358315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374C8-46F5-EB74-C62F-FE9EB010A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8C3328-E5F6-7B34-E21B-12E6176D6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4A118-4F88-674C-CB27-18FF40E54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BEFBA-3C3E-4925-A032-0450ACA0EE91}" type="datetimeFigureOut">
              <a:rPr lang="en-US" smtClean="0"/>
              <a:t>4/22/2026</a:t>
            </a:fld>
            <a:endParaRPr lang="en-US"/>
          </a:p>
        </p:txBody>
      </p:sp>
      <p:sp>
        <p:nvSpPr>
          <p:cNvPr id="5" name="Footer Placeholder 4">
            <a:extLst>
              <a:ext uri="{FF2B5EF4-FFF2-40B4-BE49-F238E27FC236}">
                <a16:creationId xmlns:a16="http://schemas.microsoft.com/office/drawing/2014/main" id="{F92AC23A-AE9B-21B7-324A-CC50A1A53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96FA2C-C291-DA2B-26E6-B821D1703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1126A-78FD-4FE5-9899-62776587B719}" type="slidenum">
              <a:rPr lang="en-US" smtClean="0"/>
              <a:t>‹#›</a:t>
            </a:fld>
            <a:endParaRPr lang="en-US"/>
          </a:p>
        </p:txBody>
      </p:sp>
    </p:spTree>
    <p:extLst>
      <p:ext uri="{BB962C8B-B14F-4D97-AF65-F5344CB8AC3E}">
        <p14:creationId xmlns:p14="http://schemas.microsoft.com/office/powerpoint/2010/main" val="3356717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0F94A-347D-BB0C-6CE3-B932E5108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0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D1662-461C-6086-CADB-A437E33E1C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6BA3CE-3D8D-2EF3-78BC-5E5256C203FE}"/>
              </a:ext>
            </a:extLst>
          </p:cNvPr>
          <p:cNvSpPr txBox="1"/>
          <p:nvPr/>
        </p:nvSpPr>
        <p:spPr>
          <a:xfrm>
            <a:off x="646545" y="496669"/>
            <a:ext cx="11037455" cy="523220"/>
          </a:xfrm>
          <a:prstGeom prst="rect">
            <a:avLst/>
          </a:prstGeom>
          <a:noFill/>
        </p:spPr>
        <p:txBody>
          <a:bodyPr wrap="square">
            <a:spAutoFit/>
          </a:bodyPr>
          <a:lstStyle/>
          <a:p>
            <a:pPr marL="0" marR="0" algn="r" rtl="1">
              <a:buNone/>
            </a:pPr>
            <a:r>
              <a:rPr lang="ar-SA" sz="2800" dirty="0">
                <a:effectLst/>
                <a:latin typeface="Hacen Samra" panose="02000000000000000000" pitchFamily="2" charset="-78"/>
                <a:ea typeface="Arial" panose="020B0604020202020204" pitchFamily="34" charset="0"/>
                <a:cs typeface="Hacen Samra" panose="02000000000000000000" pitchFamily="2" charset="-78"/>
              </a:rPr>
              <a:t>خامساً</a:t>
            </a:r>
            <a:r>
              <a:rPr lang="ar-EG" sz="2800" dirty="0">
                <a:effectLst/>
                <a:latin typeface="Hacen Samra" panose="02000000000000000000" pitchFamily="2" charset="-78"/>
                <a:ea typeface="Arial" panose="020B0604020202020204" pitchFamily="34" charset="0"/>
                <a:cs typeface="Hacen Samra" panose="02000000000000000000" pitchFamily="2" charset="-78"/>
              </a:rPr>
              <a:t> </a:t>
            </a:r>
            <a:r>
              <a:rPr lang="ar-SA" sz="2800" dirty="0">
                <a:effectLst/>
                <a:latin typeface="Hacen Samra" panose="02000000000000000000" pitchFamily="2" charset="-78"/>
                <a:ea typeface="Arial" panose="020B0604020202020204" pitchFamily="34" charset="0"/>
                <a:cs typeface="Hacen Samra" panose="02000000000000000000" pitchFamily="2" charset="-78"/>
              </a:rPr>
              <a:t>: التأثيرات التعليمية والأكاديمية</a:t>
            </a:r>
            <a:endParaRPr lang="en-US" sz="2000" dirty="0">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95" name="Group 94">
            <a:extLst>
              <a:ext uri="{FF2B5EF4-FFF2-40B4-BE49-F238E27FC236}">
                <a16:creationId xmlns:a16="http://schemas.microsoft.com/office/drawing/2014/main" id="{1A0252B1-3462-EB80-BE5E-EEDDA96846F7}"/>
              </a:ext>
            </a:extLst>
          </p:cNvPr>
          <p:cNvGrpSpPr/>
          <p:nvPr/>
        </p:nvGrpSpPr>
        <p:grpSpPr>
          <a:xfrm>
            <a:off x="569355" y="1607831"/>
            <a:ext cx="11053289" cy="4591244"/>
            <a:chOff x="646544" y="1367685"/>
            <a:chExt cx="11053289" cy="4591244"/>
          </a:xfrm>
        </p:grpSpPr>
        <p:sp>
          <p:nvSpPr>
            <p:cNvPr id="49" name="TextBox 48">
              <a:extLst>
                <a:ext uri="{FF2B5EF4-FFF2-40B4-BE49-F238E27FC236}">
                  <a16:creationId xmlns:a16="http://schemas.microsoft.com/office/drawing/2014/main" id="{B39E85D6-B16B-8E7C-9162-1FCA2D1C2AC3}"/>
                </a:ext>
              </a:extLst>
            </p:cNvPr>
            <p:cNvSpPr txBox="1"/>
            <p:nvPr/>
          </p:nvSpPr>
          <p:spPr>
            <a:xfrm>
              <a:off x="718599" y="1367685"/>
              <a:ext cx="4500551" cy="1631216"/>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تشير العديد من الدراسات إلى وجود علاقة وثيقة بين الإفراط في اللعب وبين إنخفاض مستوى الأداء الأكاديمي لدى الطلاب. فمع أزدياد الوقت الذي يقضيه الطالب في ممارسة الألعاب، يتراجع اهتمامه بالمهام الدراسية، مما يؤدي إلى إهمال الواجبات المدرسية وضعف التحصيل العلمي.</a:t>
              </a:r>
            </a:p>
          </p:txBody>
        </p:sp>
        <p:sp>
          <p:nvSpPr>
            <p:cNvPr id="51" name="TextBox 50">
              <a:extLst>
                <a:ext uri="{FF2B5EF4-FFF2-40B4-BE49-F238E27FC236}">
                  <a16:creationId xmlns:a16="http://schemas.microsoft.com/office/drawing/2014/main" id="{7976692B-607F-3693-D1EC-D07B8E4785A8}"/>
                </a:ext>
              </a:extLst>
            </p:cNvPr>
            <p:cNvSpPr txBox="1"/>
            <p:nvPr/>
          </p:nvSpPr>
          <p:spPr>
            <a:xfrm>
              <a:off x="646544" y="4635490"/>
              <a:ext cx="4568275" cy="1323439"/>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نسبة 38% من الطلاب يعانون من إهمال واضح في أداء واجباتهم المدرسية والأسرية نتيجة الانشغال بالألعا</a:t>
              </a:r>
              <a:r>
                <a:rPr lang="ar-EG" sz="2000" b="1" dirty="0">
                  <a:latin typeface="29LT Zarid Serif Rg" panose="00000100000000000000" pitchFamily="2" charset="-78"/>
                  <a:ea typeface="Arial" panose="020B0604020202020204" pitchFamily="34" charset="0"/>
                  <a:cs typeface="29LT Zarid Serif Rg" panose="00000100000000000000" pitchFamily="2" charset="-78"/>
                </a:rPr>
                <a:t>ب </a:t>
              </a:r>
              <a:r>
                <a:rPr lang="ar-SA" sz="2000" b="1" dirty="0">
                  <a:latin typeface="29LT Zarid Serif Rg" panose="00000100000000000000" pitchFamily="2" charset="-78"/>
                  <a:ea typeface="Arial" panose="020B0604020202020204" pitchFamily="34" charset="0"/>
                  <a:cs typeface="29LT Zarid Serif Rg" panose="00000100000000000000" pitchFamily="2" charset="-78"/>
                </a:rPr>
                <a:t>، يعاني حوالي 26.1% من الطلاب من تشتت الانتباه وضعف التركيز، مما يؤثر بشكل مباشر على قدرتهم على الفهم والإستيعاب.</a:t>
              </a:r>
            </a:p>
          </p:txBody>
        </p:sp>
        <p:sp>
          <p:nvSpPr>
            <p:cNvPr id="52" name="TextBox 51">
              <a:extLst>
                <a:ext uri="{FF2B5EF4-FFF2-40B4-BE49-F238E27FC236}">
                  <a16:creationId xmlns:a16="http://schemas.microsoft.com/office/drawing/2014/main" id="{37C299D5-134C-5D5D-CB9C-46D07989FA74}"/>
                </a:ext>
              </a:extLst>
            </p:cNvPr>
            <p:cNvSpPr txBox="1"/>
            <p:nvPr/>
          </p:nvSpPr>
          <p:spPr>
            <a:xfrm>
              <a:off x="6972852" y="3210900"/>
              <a:ext cx="4726981" cy="1015663"/>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توضح البيانات أن أكثر من نصف الطلاب تقريبًا (51.1%) قد يتركون المذاكرة من أجل اللعب، وهو مؤشر خطير  يعكس مدى تأثير الألعاب الإلكترونية على أولويات الطلاب. </a:t>
              </a:r>
            </a:p>
          </p:txBody>
        </p:sp>
        <p:pic>
          <p:nvPicPr>
            <p:cNvPr id="54" name="Graphic 53" descr="Bullseye with solid fill">
              <a:extLst>
                <a:ext uri="{FF2B5EF4-FFF2-40B4-BE49-F238E27FC236}">
                  <a16:creationId xmlns:a16="http://schemas.microsoft.com/office/drawing/2014/main" id="{B61FFC8A-5E22-806A-490F-44CD9FA426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963" y="1811490"/>
              <a:ext cx="548640" cy="548640"/>
            </a:xfrm>
            <a:prstGeom prst="rect">
              <a:avLst/>
            </a:prstGeom>
          </p:spPr>
        </p:pic>
        <p:pic>
          <p:nvPicPr>
            <p:cNvPr id="56" name="Graphic 55" descr="Tools with solid fill">
              <a:extLst>
                <a:ext uri="{FF2B5EF4-FFF2-40B4-BE49-F238E27FC236}">
                  <a16:creationId xmlns:a16="http://schemas.microsoft.com/office/drawing/2014/main" id="{5F446BC4-147F-271B-8CB3-40535FD1BA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7963" y="5025452"/>
              <a:ext cx="548640" cy="548640"/>
            </a:xfrm>
            <a:prstGeom prst="rect">
              <a:avLst/>
            </a:prstGeom>
          </p:spPr>
        </p:pic>
        <p:pic>
          <p:nvPicPr>
            <p:cNvPr id="57" name="Graphic 56" descr="Daily calendar with solid fill">
              <a:extLst>
                <a:ext uri="{FF2B5EF4-FFF2-40B4-BE49-F238E27FC236}">
                  <a16:creationId xmlns:a16="http://schemas.microsoft.com/office/drawing/2014/main" id="{B4D6372B-DBC2-1F9F-8F72-495788E7A2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5398" y="3444412"/>
              <a:ext cx="548640" cy="548640"/>
            </a:xfrm>
            <a:prstGeom prst="rect">
              <a:avLst/>
            </a:prstGeom>
          </p:spPr>
        </p:pic>
        <p:grpSp>
          <p:nvGrpSpPr>
            <p:cNvPr id="66" name="Group 65">
              <a:extLst>
                <a:ext uri="{FF2B5EF4-FFF2-40B4-BE49-F238E27FC236}">
                  <a16:creationId xmlns:a16="http://schemas.microsoft.com/office/drawing/2014/main" id="{6FD09B81-CFDE-0662-1360-2A390367C12D}"/>
                </a:ext>
              </a:extLst>
            </p:cNvPr>
            <p:cNvGrpSpPr/>
            <p:nvPr/>
          </p:nvGrpSpPr>
          <p:grpSpPr>
            <a:xfrm>
              <a:off x="5463290" y="4736248"/>
              <a:ext cx="3604440" cy="1075702"/>
              <a:chOff x="5463290" y="3027513"/>
              <a:chExt cx="3604440" cy="1075702"/>
            </a:xfrm>
          </p:grpSpPr>
          <p:sp>
            <p:nvSpPr>
              <p:cNvPr id="67" name="Rectangle: Rounded Corners 66">
                <a:extLst>
                  <a:ext uri="{FF2B5EF4-FFF2-40B4-BE49-F238E27FC236}">
                    <a16:creationId xmlns:a16="http://schemas.microsoft.com/office/drawing/2014/main" id="{9CA3426F-E630-631B-AF56-1784CEE2A674}"/>
                  </a:ext>
                </a:extLst>
              </p:cNvPr>
              <p:cNvSpPr/>
              <p:nvPr/>
            </p:nvSpPr>
            <p:spPr>
              <a:xfrm>
                <a:off x="5463290" y="3428213"/>
                <a:ext cx="312672" cy="512822"/>
              </a:xfrm>
              <a:prstGeom prst="roundRect">
                <a:avLst>
                  <a:gd name="adj" fmla="val 35980"/>
                </a:avLst>
              </a:prstGeom>
              <a:solidFill>
                <a:srgbClr val="6EA5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BF6FE135-C195-79B5-E5DD-6D238CFF7358}"/>
                  </a:ext>
                </a:extLst>
              </p:cNvPr>
              <p:cNvSpPr/>
              <p:nvPr/>
            </p:nvSpPr>
            <p:spPr>
              <a:xfrm>
                <a:off x="5470263" y="3753861"/>
                <a:ext cx="611398" cy="187174"/>
              </a:xfrm>
              <a:prstGeom prst="roundRect">
                <a:avLst>
                  <a:gd name="adj" fmla="val 50000"/>
                </a:avLst>
              </a:pr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9" name="Notched Right Arrow 69">
                <a:extLst>
                  <a:ext uri="{FF2B5EF4-FFF2-40B4-BE49-F238E27FC236}">
                    <a16:creationId xmlns:a16="http://schemas.microsoft.com/office/drawing/2014/main" id="{8ED7FFA3-EBCF-0243-818A-9AA2329B6A05}"/>
                  </a:ext>
                </a:extLst>
              </p:cNvPr>
              <p:cNvSpPr/>
              <p:nvPr/>
            </p:nvSpPr>
            <p:spPr>
              <a:xfrm rot="16200000">
                <a:off x="5555985" y="3444016"/>
                <a:ext cx="1075702" cy="242695"/>
              </a:xfrm>
              <a:prstGeom prst="notchedRightArrow">
                <a:avLst>
                  <a:gd name="adj1" fmla="val 100000"/>
                  <a:gd name="adj2" fmla="val 74138"/>
                </a:avLst>
              </a:prstGeom>
              <a:gradFill flip="none" rotWithShape="1">
                <a:gsLst>
                  <a:gs pos="0">
                    <a:srgbClr val="6EA56C">
                      <a:lumMod val="75000"/>
                    </a:srgbClr>
                  </a:gs>
                  <a:gs pos="100000">
                    <a:srgbClr val="6EA56C"/>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EC5218-24E4-A990-BD3B-327B960BEC8C}"/>
                  </a:ext>
                </a:extLst>
              </p:cNvPr>
              <p:cNvSpPr/>
              <p:nvPr/>
            </p:nvSpPr>
            <p:spPr>
              <a:xfrm rot="16200000">
                <a:off x="5931012" y="3511251"/>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A329ECA2-3E81-213C-BB74-1C621E17880A}"/>
                  </a:ext>
                </a:extLst>
              </p:cNvPr>
              <p:cNvSpPr/>
              <p:nvPr/>
            </p:nvSpPr>
            <p:spPr>
              <a:xfrm>
                <a:off x="5619626" y="3428213"/>
                <a:ext cx="3448104" cy="325648"/>
              </a:xfrm>
              <a:prstGeom prst="homePlate">
                <a:avLst>
                  <a:gd name="adj" fmla="val 65232"/>
                </a:avLst>
              </a:prstGeom>
              <a:solidFill>
                <a:srgbClr val="6EA56C"/>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45B4DB96-B2DF-103D-72E0-599D3C3C887F}"/>
                </a:ext>
              </a:extLst>
            </p:cNvPr>
            <p:cNvGrpSpPr/>
            <p:nvPr/>
          </p:nvGrpSpPr>
          <p:grpSpPr>
            <a:xfrm>
              <a:off x="3124270" y="3158724"/>
              <a:ext cx="3597467" cy="1075702"/>
              <a:chOff x="3124270" y="4008473"/>
              <a:chExt cx="3597467" cy="1075702"/>
            </a:xfrm>
          </p:grpSpPr>
          <p:sp>
            <p:nvSpPr>
              <p:cNvPr id="74" name="Rectangle: Rounded Corners 73">
                <a:extLst>
                  <a:ext uri="{FF2B5EF4-FFF2-40B4-BE49-F238E27FC236}">
                    <a16:creationId xmlns:a16="http://schemas.microsoft.com/office/drawing/2014/main" id="{F907F7C2-6E1F-F4F9-D8BD-C59D35D78F2F}"/>
                  </a:ext>
                </a:extLst>
              </p:cNvPr>
              <p:cNvSpPr/>
              <p:nvPr/>
            </p:nvSpPr>
            <p:spPr>
              <a:xfrm flipH="1">
                <a:off x="6409670" y="4409173"/>
                <a:ext cx="312067" cy="512822"/>
              </a:xfrm>
              <a:prstGeom prst="roundRect">
                <a:avLst>
                  <a:gd name="adj" fmla="val 35980"/>
                </a:avLst>
              </a:prstGeom>
              <a:solidFill>
                <a:srgbClr val="F15F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0449C501-E1EB-AD09-996E-A7FC816F102D}"/>
                  </a:ext>
                </a:extLst>
              </p:cNvPr>
              <p:cNvSpPr/>
              <p:nvPr/>
            </p:nvSpPr>
            <p:spPr>
              <a:xfrm flipH="1">
                <a:off x="6104562" y="4734821"/>
                <a:ext cx="610215" cy="187174"/>
              </a:xfrm>
              <a:prstGeom prst="roundRect">
                <a:avLst>
                  <a:gd name="adj" fmla="val 50000"/>
                </a:avLst>
              </a:pr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6" name="Notched Right Arrow 69">
                <a:extLst>
                  <a:ext uri="{FF2B5EF4-FFF2-40B4-BE49-F238E27FC236}">
                    <a16:creationId xmlns:a16="http://schemas.microsoft.com/office/drawing/2014/main" id="{F33F9226-B0DC-4BB6-1979-AC4DF2585F43}"/>
                  </a:ext>
                </a:extLst>
              </p:cNvPr>
              <p:cNvSpPr/>
              <p:nvPr/>
            </p:nvSpPr>
            <p:spPr>
              <a:xfrm rot="5400000" flipH="1">
                <a:off x="5554560" y="4425211"/>
                <a:ext cx="1075702" cy="242225"/>
              </a:xfrm>
              <a:prstGeom prst="notchedRightArrow">
                <a:avLst>
                  <a:gd name="adj1" fmla="val 100000"/>
                  <a:gd name="adj2" fmla="val 74138"/>
                </a:avLst>
              </a:prstGeom>
              <a:gradFill flip="none" rotWithShape="1">
                <a:gsLst>
                  <a:gs pos="0">
                    <a:srgbClr val="F15F47">
                      <a:lumMod val="75000"/>
                    </a:srgbClr>
                  </a:gs>
                  <a:gs pos="100000">
                    <a:srgbClr val="F15F47"/>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C71D4554-304E-D354-D26B-78118220D087}"/>
                  </a:ext>
                </a:extLst>
              </p:cNvPr>
              <p:cNvSpPr/>
              <p:nvPr/>
            </p:nvSpPr>
            <p:spPr>
              <a:xfrm rot="5400000" flipH="1">
                <a:off x="5929587" y="4492446"/>
                <a:ext cx="325648" cy="242225"/>
              </a:xfrm>
              <a:custGeom>
                <a:avLst/>
                <a:gdLst>
                  <a:gd name="connsiteX0" fmla="*/ 325648 w 325648"/>
                  <a:gd name="connsiteY0" fmla="*/ 242225 h 242225"/>
                  <a:gd name="connsiteX1" fmla="*/ 325648 w 325648"/>
                  <a:gd name="connsiteY1" fmla="*/ 0 h 242225"/>
                  <a:gd name="connsiteX2" fmla="*/ 0 w 325648"/>
                  <a:gd name="connsiteY2" fmla="*/ 0 h 242225"/>
                  <a:gd name="connsiteX3" fmla="*/ 0 w 325648"/>
                  <a:gd name="connsiteY3" fmla="*/ 242225 h 242225"/>
                </a:gdLst>
                <a:ahLst/>
                <a:cxnLst>
                  <a:cxn ang="0">
                    <a:pos x="connsiteX0" y="connsiteY0"/>
                  </a:cxn>
                  <a:cxn ang="0">
                    <a:pos x="connsiteX1" y="connsiteY1"/>
                  </a:cxn>
                  <a:cxn ang="0">
                    <a:pos x="connsiteX2" y="connsiteY2"/>
                  </a:cxn>
                  <a:cxn ang="0">
                    <a:pos x="connsiteX3" y="connsiteY3"/>
                  </a:cxn>
                </a:cxnLst>
                <a:rect l="l" t="t" r="r" b="b"/>
                <a:pathLst>
                  <a:path w="325648" h="242225">
                    <a:moveTo>
                      <a:pt x="325648" y="242225"/>
                    </a:moveTo>
                    <a:lnTo>
                      <a:pt x="325648" y="0"/>
                    </a:lnTo>
                    <a:lnTo>
                      <a:pt x="0" y="0"/>
                    </a:lnTo>
                    <a:lnTo>
                      <a:pt x="0" y="242225"/>
                    </a:lnTo>
                    <a:close/>
                  </a:path>
                </a:pathLst>
              </a:cu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8" name="Arrow: Pentagon 77">
                <a:extLst>
                  <a:ext uri="{FF2B5EF4-FFF2-40B4-BE49-F238E27FC236}">
                    <a16:creationId xmlns:a16="http://schemas.microsoft.com/office/drawing/2014/main" id="{E5023C96-FCBF-EADA-4EC2-BA61A514FC4D}"/>
                  </a:ext>
                </a:extLst>
              </p:cNvPr>
              <p:cNvSpPr/>
              <p:nvPr/>
            </p:nvSpPr>
            <p:spPr>
              <a:xfrm flipH="1">
                <a:off x="3124270" y="4409173"/>
                <a:ext cx="3441433" cy="325648"/>
              </a:xfrm>
              <a:prstGeom prst="homePlate">
                <a:avLst>
                  <a:gd name="adj" fmla="val 65232"/>
                </a:avLst>
              </a:prstGeom>
              <a:solidFill>
                <a:srgbClr val="F15F47"/>
              </a:solidFill>
              <a:ln w="12700" cap="flat" cmpd="sng" algn="ctr">
                <a:noFill/>
                <a:prstDash val="solid"/>
                <a:miter lim="800000"/>
              </a:ln>
              <a:effectLst/>
            </p:spPr>
            <p:txBody>
              <a:bodyPr lIns="246888"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27FF3FB5-8524-A3DD-2B55-836D79684CA4}"/>
                </a:ext>
              </a:extLst>
            </p:cNvPr>
            <p:cNvGrpSpPr/>
            <p:nvPr/>
          </p:nvGrpSpPr>
          <p:grpSpPr>
            <a:xfrm>
              <a:off x="5463290" y="1527413"/>
              <a:ext cx="3604440" cy="1075702"/>
              <a:chOff x="5463290" y="1065595"/>
              <a:chExt cx="3604440" cy="1075702"/>
            </a:xfrm>
          </p:grpSpPr>
          <p:sp>
            <p:nvSpPr>
              <p:cNvPr id="88" name="Rectangle: Rounded Corners 87">
                <a:extLst>
                  <a:ext uri="{FF2B5EF4-FFF2-40B4-BE49-F238E27FC236}">
                    <a16:creationId xmlns:a16="http://schemas.microsoft.com/office/drawing/2014/main" id="{B826CF69-7B14-2EE8-F0E8-387E4D05753F}"/>
                  </a:ext>
                </a:extLst>
              </p:cNvPr>
              <p:cNvSpPr/>
              <p:nvPr/>
            </p:nvSpPr>
            <p:spPr>
              <a:xfrm>
                <a:off x="5463290" y="1466295"/>
                <a:ext cx="312672" cy="512822"/>
              </a:xfrm>
              <a:prstGeom prst="roundRect">
                <a:avLst>
                  <a:gd name="adj" fmla="val 35980"/>
                </a:avLst>
              </a:prstGeom>
              <a:solidFill>
                <a:srgbClr val="3AC6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2B9B760A-AF5A-44F8-D720-719CE9FC34EC}"/>
                  </a:ext>
                </a:extLst>
              </p:cNvPr>
              <p:cNvSpPr/>
              <p:nvPr/>
            </p:nvSpPr>
            <p:spPr>
              <a:xfrm>
                <a:off x="5470263" y="1791943"/>
                <a:ext cx="611398" cy="187174"/>
              </a:xfrm>
              <a:prstGeom prst="roundRect">
                <a:avLst>
                  <a:gd name="adj" fmla="val 50000"/>
                </a:avLst>
              </a:pr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0" name="Notched Right Arrow 69">
                <a:extLst>
                  <a:ext uri="{FF2B5EF4-FFF2-40B4-BE49-F238E27FC236}">
                    <a16:creationId xmlns:a16="http://schemas.microsoft.com/office/drawing/2014/main" id="{E3B0FE86-CA43-A617-A80F-C7EDC271D185}"/>
                  </a:ext>
                </a:extLst>
              </p:cNvPr>
              <p:cNvSpPr/>
              <p:nvPr/>
            </p:nvSpPr>
            <p:spPr>
              <a:xfrm rot="16200000">
                <a:off x="5555985" y="1482098"/>
                <a:ext cx="1075702" cy="242695"/>
              </a:xfrm>
              <a:prstGeom prst="notchedRightArrow">
                <a:avLst>
                  <a:gd name="adj1" fmla="val 100000"/>
                  <a:gd name="adj2" fmla="val 74138"/>
                </a:avLst>
              </a:prstGeom>
              <a:gradFill flip="none" rotWithShape="1">
                <a:gsLst>
                  <a:gs pos="0">
                    <a:srgbClr val="3AC6E1">
                      <a:lumMod val="75000"/>
                    </a:srgbClr>
                  </a:gs>
                  <a:gs pos="100000">
                    <a:srgbClr val="3AC6E1"/>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AE497F68-076A-B6A3-A6FE-CE694225A214}"/>
                  </a:ext>
                </a:extLst>
              </p:cNvPr>
              <p:cNvSpPr/>
              <p:nvPr/>
            </p:nvSpPr>
            <p:spPr>
              <a:xfrm rot="16200000">
                <a:off x="5931012" y="1549334"/>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Arrow: Pentagon 91">
                <a:extLst>
                  <a:ext uri="{FF2B5EF4-FFF2-40B4-BE49-F238E27FC236}">
                    <a16:creationId xmlns:a16="http://schemas.microsoft.com/office/drawing/2014/main" id="{FDA9E367-171B-7D3D-2882-792C59AF1939}"/>
                  </a:ext>
                </a:extLst>
              </p:cNvPr>
              <p:cNvSpPr/>
              <p:nvPr/>
            </p:nvSpPr>
            <p:spPr>
              <a:xfrm>
                <a:off x="5619626" y="1466295"/>
                <a:ext cx="3448104" cy="325648"/>
              </a:xfrm>
              <a:prstGeom prst="homePlate">
                <a:avLst>
                  <a:gd name="adj" fmla="val 65232"/>
                </a:avLst>
              </a:prstGeom>
              <a:solidFill>
                <a:srgbClr val="3AC6E1"/>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899648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40487-A5C6-5CFE-0B78-053FDFFA7EC2}"/>
            </a:ext>
          </a:extLst>
        </p:cNvPr>
        <p:cNvGrpSpPr/>
        <p:nvPr/>
      </p:nvGrpSpPr>
      <p:grpSpPr>
        <a:xfrm>
          <a:off x="0" y="0"/>
          <a:ext cx="0" cy="0"/>
          <a:chOff x="0" y="0"/>
          <a:chExt cx="0" cy="0"/>
        </a:xfrm>
      </p:grpSpPr>
      <p:grpSp>
        <p:nvGrpSpPr>
          <p:cNvPr id="95" name="Group 94">
            <a:extLst>
              <a:ext uri="{FF2B5EF4-FFF2-40B4-BE49-F238E27FC236}">
                <a16:creationId xmlns:a16="http://schemas.microsoft.com/office/drawing/2014/main" id="{FA72DCC8-CA9F-38DB-4AE1-CE899E019D79}"/>
              </a:ext>
            </a:extLst>
          </p:cNvPr>
          <p:cNvGrpSpPr/>
          <p:nvPr/>
        </p:nvGrpSpPr>
        <p:grpSpPr>
          <a:xfrm>
            <a:off x="569355" y="1293106"/>
            <a:ext cx="11053289" cy="4739293"/>
            <a:chOff x="646544" y="1527413"/>
            <a:chExt cx="11053289" cy="4739293"/>
          </a:xfrm>
        </p:grpSpPr>
        <p:sp>
          <p:nvSpPr>
            <p:cNvPr id="49" name="TextBox 48">
              <a:extLst>
                <a:ext uri="{FF2B5EF4-FFF2-40B4-BE49-F238E27FC236}">
                  <a16:creationId xmlns:a16="http://schemas.microsoft.com/office/drawing/2014/main" id="{11049D19-2519-0888-0B92-612F31784E30}"/>
                </a:ext>
              </a:extLst>
            </p:cNvPr>
            <p:cNvSpPr txBox="1"/>
            <p:nvPr/>
          </p:nvSpPr>
          <p:spPr>
            <a:xfrm>
              <a:off x="718599" y="1675462"/>
              <a:ext cx="4500551" cy="1015663"/>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تؤكد</a:t>
              </a:r>
              <a:r>
                <a:rPr lang="ar-EG" sz="2000" b="1" dirty="0">
                  <a:latin typeface="29LT Zarid Serif Rg" panose="00000100000000000000" pitchFamily="2" charset="-78"/>
                  <a:ea typeface="Arial" panose="020B0604020202020204" pitchFamily="34" charset="0"/>
                  <a:cs typeface="29LT Zarid Serif Rg" panose="00000100000000000000" pitchFamily="2" charset="-78"/>
                </a:rPr>
                <a:t> الدراسات</a:t>
              </a:r>
              <a:r>
                <a:rPr lang="ar-SA" sz="2000" b="1" dirty="0">
                  <a:latin typeface="29LT Zarid Serif Rg" panose="00000100000000000000" pitchFamily="2" charset="-78"/>
                  <a:ea typeface="Arial" panose="020B0604020202020204" pitchFamily="34" charset="0"/>
                  <a:cs typeface="29LT Zarid Serif Rg" panose="00000100000000000000" pitchFamily="2" charset="-78"/>
                </a:rPr>
                <a:t> أن الإستخدام غير المنضبط للألعاب الإلكترونية يمكن أن يتحول إلى عامل رئيسي في تدهور العملية التعليمية</a:t>
              </a:r>
            </a:p>
          </p:txBody>
        </p:sp>
        <p:sp>
          <p:nvSpPr>
            <p:cNvPr id="51" name="TextBox 50">
              <a:extLst>
                <a:ext uri="{FF2B5EF4-FFF2-40B4-BE49-F238E27FC236}">
                  <a16:creationId xmlns:a16="http://schemas.microsoft.com/office/drawing/2014/main" id="{039289C4-BECB-534B-E5DE-3EBB111DC17E}"/>
                </a:ext>
              </a:extLst>
            </p:cNvPr>
            <p:cNvSpPr txBox="1"/>
            <p:nvPr/>
          </p:nvSpPr>
          <p:spPr>
            <a:xfrm>
              <a:off x="646544" y="4327714"/>
              <a:ext cx="4568275" cy="1938992"/>
            </a:xfrm>
            <a:prstGeom prst="rect">
              <a:avLst/>
            </a:prstGeom>
            <a:noFill/>
          </p:spPr>
          <p:txBody>
            <a:bodyPr wrap="square" lIns="0" rIns="0" rtlCol="0" anchor="ctr">
              <a:spAutoFit/>
            </a:bodyPr>
            <a:lstStyle/>
            <a:p>
              <a:pPr marR="0" algn="justLow" rtl="1"/>
              <a:r>
                <a:rPr lang="ar-EG" sz="2000" b="1" dirty="0">
                  <a:latin typeface="29LT Zarid Serif Rg" panose="00000100000000000000" pitchFamily="2" charset="-78"/>
                  <a:ea typeface="Arial" panose="020B0604020202020204" pitchFamily="34" charset="0"/>
                  <a:cs typeface="29LT Zarid Serif Rg" panose="00000100000000000000" pitchFamily="2" charset="-78"/>
                </a:rPr>
                <a:t>الجانب الإيجابى للألعاب الإلكترونية : </a:t>
              </a:r>
              <a:r>
                <a:rPr lang="ar-SA" sz="2000" b="1" dirty="0">
                  <a:latin typeface="29LT Zarid Serif Rg" panose="00000100000000000000" pitchFamily="2" charset="-78"/>
                  <a:ea typeface="Arial" panose="020B0604020202020204" pitchFamily="34" charset="0"/>
                  <a:cs typeface="29LT Zarid Serif Rg" panose="00000100000000000000" pitchFamily="2" charset="-78"/>
                </a:rPr>
                <a:t>أثبتت العديد من الأبحاث أن الألعاب التعليمية المصممة بعناية يمكن أن تسهم في تحسين الفهم، خاصة في المواد العلمية مثل الرياضيات لدى الأطفال في المراحل المبكرة. كما أنها تساهم في تنمية مهارات التفكير الناقد، وتعزز من قدرات التحليل وحل المشكلات لدى طلاب المراحل المتقدمة.</a:t>
              </a:r>
            </a:p>
          </p:txBody>
        </p:sp>
        <p:sp>
          <p:nvSpPr>
            <p:cNvPr id="52" name="TextBox 51">
              <a:extLst>
                <a:ext uri="{FF2B5EF4-FFF2-40B4-BE49-F238E27FC236}">
                  <a16:creationId xmlns:a16="http://schemas.microsoft.com/office/drawing/2014/main" id="{0673E567-9310-4B6F-85F0-FB5E51CC39C4}"/>
                </a:ext>
              </a:extLst>
            </p:cNvPr>
            <p:cNvSpPr txBox="1"/>
            <p:nvPr/>
          </p:nvSpPr>
          <p:spPr>
            <a:xfrm>
              <a:off x="6972852" y="3057012"/>
              <a:ext cx="4726981" cy="1323439"/>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أشارت دراسات متعددة إلى أن الإفراط في استخدام الألعاب قد يؤدي إلى مشكلات نفسية وإجتماعية، مثل العزلة وضعف التفاعل الإجتماعي، وهو ما ينعكس بدوره على الأداء الدراسي للطلاب</a:t>
              </a:r>
            </a:p>
          </p:txBody>
        </p:sp>
        <p:pic>
          <p:nvPicPr>
            <p:cNvPr id="54" name="Graphic 53" descr="Bullseye with solid fill">
              <a:extLst>
                <a:ext uri="{FF2B5EF4-FFF2-40B4-BE49-F238E27FC236}">
                  <a16:creationId xmlns:a16="http://schemas.microsoft.com/office/drawing/2014/main" id="{044F6986-FD07-FFB1-C526-331B468585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963" y="1811490"/>
              <a:ext cx="548640" cy="548640"/>
            </a:xfrm>
            <a:prstGeom prst="rect">
              <a:avLst/>
            </a:prstGeom>
          </p:spPr>
        </p:pic>
        <p:pic>
          <p:nvPicPr>
            <p:cNvPr id="56" name="Graphic 55" descr="Tools with solid fill">
              <a:extLst>
                <a:ext uri="{FF2B5EF4-FFF2-40B4-BE49-F238E27FC236}">
                  <a16:creationId xmlns:a16="http://schemas.microsoft.com/office/drawing/2014/main" id="{142E5939-8840-05B1-10F0-CCE45986DD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7963" y="5025452"/>
              <a:ext cx="548640" cy="548640"/>
            </a:xfrm>
            <a:prstGeom prst="rect">
              <a:avLst/>
            </a:prstGeom>
          </p:spPr>
        </p:pic>
        <p:pic>
          <p:nvPicPr>
            <p:cNvPr id="57" name="Graphic 56" descr="Daily calendar with solid fill">
              <a:extLst>
                <a:ext uri="{FF2B5EF4-FFF2-40B4-BE49-F238E27FC236}">
                  <a16:creationId xmlns:a16="http://schemas.microsoft.com/office/drawing/2014/main" id="{A7781291-F184-1DF9-98DA-C874D177B7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5398" y="3444412"/>
              <a:ext cx="548640" cy="548640"/>
            </a:xfrm>
            <a:prstGeom prst="rect">
              <a:avLst/>
            </a:prstGeom>
          </p:spPr>
        </p:pic>
        <p:grpSp>
          <p:nvGrpSpPr>
            <p:cNvPr id="66" name="Group 65">
              <a:extLst>
                <a:ext uri="{FF2B5EF4-FFF2-40B4-BE49-F238E27FC236}">
                  <a16:creationId xmlns:a16="http://schemas.microsoft.com/office/drawing/2014/main" id="{F6FC3EA7-C036-8D7F-2458-BAB6A8C5C8D7}"/>
                </a:ext>
              </a:extLst>
            </p:cNvPr>
            <p:cNvGrpSpPr/>
            <p:nvPr/>
          </p:nvGrpSpPr>
          <p:grpSpPr>
            <a:xfrm>
              <a:off x="5463290" y="4736248"/>
              <a:ext cx="3604440" cy="1075702"/>
              <a:chOff x="5463290" y="3027513"/>
              <a:chExt cx="3604440" cy="1075702"/>
            </a:xfrm>
          </p:grpSpPr>
          <p:sp>
            <p:nvSpPr>
              <p:cNvPr id="67" name="Rectangle: Rounded Corners 66">
                <a:extLst>
                  <a:ext uri="{FF2B5EF4-FFF2-40B4-BE49-F238E27FC236}">
                    <a16:creationId xmlns:a16="http://schemas.microsoft.com/office/drawing/2014/main" id="{C2E64E5E-3321-4BD5-76E6-69153CDD1CED}"/>
                  </a:ext>
                </a:extLst>
              </p:cNvPr>
              <p:cNvSpPr/>
              <p:nvPr/>
            </p:nvSpPr>
            <p:spPr>
              <a:xfrm>
                <a:off x="5463290" y="3428213"/>
                <a:ext cx="312672" cy="512822"/>
              </a:xfrm>
              <a:prstGeom prst="roundRect">
                <a:avLst>
                  <a:gd name="adj" fmla="val 35980"/>
                </a:avLst>
              </a:prstGeom>
              <a:solidFill>
                <a:srgbClr val="6EA5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123F8719-6174-881F-229E-BC1698D02A59}"/>
                  </a:ext>
                </a:extLst>
              </p:cNvPr>
              <p:cNvSpPr/>
              <p:nvPr/>
            </p:nvSpPr>
            <p:spPr>
              <a:xfrm>
                <a:off x="5470263" y="3753861"/>
                <a:ext cx="611398" cy="187174"/>
              </a:xfrm>
              <a:prstGeom prst="roundRect">
                <a:avLst>
                  <a:gd name="adj" fmla="val 50000"/>
                </a:avLst>
              </a:pr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9" name="Notched Right Arrow 69">
                <a:extLst>
                  <a:ext uri="{FF2B5EF4-FFF2-40B4-BE49-F238E27FC236}">
                    <a16:creationId xmlns:a16="http://schemas.microsoft.com/office/drawing/2014/main" id="{FED7A509-B526-346C-400A-FAC10EC9CBC0}"/>
                  </a:ext>
                </a:extLst>
              </p:cNvPr>
              <p:cNvSpPr/>
              <p:nvPr/>
            </p:nvSpPr>
            <p:spPr>
              <a:xfrm rot="16200000">
                <a:off x="5555985" y="3444016"/>
                <a:ext cx="1075702" cy="242695"/>
              </a:xfrm>
              <a:prstGeom prst="notchedRightArrow">
                <a:avLst>
                  <a:gd name="adj1" fmla="val 100000"/>
                  <a:gd name="adj2" fmla="val 74138"/>
                </a:avLst>
              </a:prstGeom>
              <a:gradFill flip="none" rotWithShape="1">
                <a:gsLst>
                  <a:gs pos="0">
                    <a:srgbClr val="6EA56C">
                      <a:lumMod val="75000"/>
                    </a:srgbClr>
                  </a:gs>
                  <a:gs pos="100000">
                    <a:srgbClr val="6EA56C"/>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669C486-7744-27C2-7E99-1E8BBFAB957D}"/>
                  </a:ext>
                </a:extLst>
              </p:cNvPr>
              <p:cNvSpPr/>
              <p:nvPr/>
            </p:nvSpPr>
            <p:spPr>
              <a:xfrm rot="16200000">
                <a:off x="5931012" y="3511251"/>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8DB3DF4F-702D-630C-4D13-7D8BFB1FAC08}"/>
                  </a:ext>
                </a:extLst>
              </p:cNvPr>
              <p:cNvSpPr/>
              <p:nvPr/>
            </p:nvSpPr>
            <p:spPr>
              <a:xfrm>
                <a:off x="5619626" y="3428213"/>
                <a:ext cx="3448104" cy="325648"/>
              </a:xfrm>
              <a:prstGeom prst="homePlate">
                <a:avLst>
                  <a:gd name="adj" fmla="val 65232"/>
                </a:avLst>
              </a:prstGeom>
              <a:solidFill>
                <a:srgbClr val="6EA56C"/>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E5D03343-B538-126E-9605-56B0D1B8D82E}"/>
                </a:ext>
              </a:extLst>
            </p:cNvPr>
            <p:cNvGrpSpPr/>
            <p:nvPr/>
          </p:nvGrpSpPr>
          <p:grpSpPr>
            <a:xfrm>
              <a:off x="3124270" y="3158724"/>
              <a:ext cx="3597467" cy="1075702"/>
              <a:chOff x="3124270" y="4008473"/>
              <a:chExt cx="3597467" cy="1075702"/>
            </a:xfrm>
          </p:grpSpPr>
          <p:sp>
            <p:nvSpPr>
              <p:cNvPr id="74" name="Rectangle: Rounded Corners 73">
                <a:extLst>
                  <a:ext uri="{FF2B5EF4-FFF2-40B4-BE49-F238E27FC236}">
                    <a16:creationId xmlns:a16="http://schemas.microsoft.com/office/drawing/2014/main" id="{3516A40F-65BA-2192-96C7-FCA3EB1A8177}"/>
                  </a:ext>
                </a:extLst>
              </p:cNvPr>
              <p:cNvSpPr/>
              <p:nvPr/>
            </p:nvSpPr>
            <p:spPr>
              <a:xfrm flipH="1">
                <a:off x="6409670" y="4409173"/>
                <a:ext cx="312067" cy="512822"/>
              </a:xfrm>
              <a:prstGeom prst="roundRect">
                <a:avLst>
                  <a:gd name="adj" fmla="val 35980"/>
                </a:avLst>
              </a:prstGeom>
              <a:solidFill>
                <a:srgbClr val="F15F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21EA3E7F-A89F-8243-A341-1D389B34A14F}"/>
                  </a:ext>
                </a:extLst>
              </p:cNvPr>
              <p:cNvSpPr/>
              <p:nvPr/>
            </p:nvSpPr>
            <p:spPr>
              <a:xfrm flipH="1">
                <a:off x="6104562" y="4734821"/>
                <a:ext cx="610215" cy="187174"/>
              </a:xfrm>
              <a:prstGeom prst="roundRect">
                <a:avLst>
                  <a:gd name="adj" fmla="val 50000"/>
                </a:avLst>
              </a:pr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6" name="Notched Right Arrow 69">
                <a:extLst>
                  <a:ext uri="{FF2B5EF4-FFF2-40B4-BE49-F238E27FC236}">
                    <a16:creationId xmlns:a16="http://schemas.microsoft.com/office/drawing/2014/main" id="{6C4B6585-3F24-8060-0282-2E82D55B5C1F}"/>
                  </a:ext>
                </a:extLst>
              </p:cNvPr>
              <p:cNvSpPr/>
              <p:nvPr/>
            </p:nvSpPr>
            <p:spPr>
              <a:xfrm rot="5400000" flipH="1">
                <a:off x="5554560" y="4425211"/>
                <a:ext cx="1075702" cy="242225"/>
              </a:xfrm>
              <a:prstGeom prst="notchedRightArrow">
                <a:avLst>
                  <a:gd name="adj1" fmla="val 100000"/>
                  <a:gd name="adj2" fmla="val 74138"/>
                </a:avLst>
              </a:prstGeom>
              <a:gradFill flip="none" rotWithShape="1">
                <a:gsLst>
                  <a:gs pos="0">
                    <a:srgbClr val="F15F47">
                      <a:lumMod val="75000"/>
                    </a:srgbClr>
                  </a:gs>
                  <a:gs pos="100000">
                    <a:srgbClr val="F15F47"/>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A88132D9-ECAC-8F08-DF65-83B772DD5600}"/>
                  </a:ext>
                </a:extLst>
              </p:cNvPr>
              <p:cNvSpPr/>
              <p:nvPr/>
            </p:nvSpPr>
            <p:spPr>
              <a:xfrm rot="5400000" flipH="1">
                <a:off x="5929587" y="4492446"/>
                <a:ext cx="325648" cy="242225"/>
              </a:xfrm>
              <a:custGeom>
                <a:avLst/>
                <a:gdLst>
                  <a:gd name="connsiteX0" fmla="*/ 325648 w 325648"/>
                  <a:gd name="connsiteY0" fmla="*/ 242225 h 242225"/>
                  <a:gd name="connsiteX1" fmla="*/ 325648 w 325648"/>
                  <a:gd name="connsiteY1" fmla="*/ 0 h 242225"/>
                  <a:gd name="connsiteX2" fmla="*/ 0 w 325648"/>
                  <a:gd name="connsiteY2" fmla="*/ 0 h 242225"/>
                  <a:gd name="connsiteX3" fmla="*/ 0 w 325648"/>
                  <a:gd name="connsiteY3" fmla="*/ 242225 h 242225"/>
                </a:gdLst>
                <a:ahLst/>
                <a:cxnLst>
                  <a:cxn ang="0">
                    <a:pos x="connsiteX0" y="connsiteY0"/>
                  </a:cxn>
                  <a:cxn ang="0">
                    <a:pos x="connsiteX1" y="connsiteY1"/>
                  </a:cxn>
                  <a:cxn ang="0">
                    <a:pos x="connsiteX2" y="connsiteY2"/>
                  </a:cxn>
                  <a:cxn ang="0">
                    <a:pos x="connsiteX3" y="connsiteY3"/>
                  </a:cxn>
                </a:cxnLst>
                <a:rect l="l" t="t" r="r" b="b"/>
                <a:pathLst>
                  <a:path w="325648" h="242225">
                    <a:moveTo>
                      <a:pt x="325648" y="242225"/>
                    </a:moveTo>
                    <a:lnTo>
                      <a:pt x="325648" y="0"/>
                    </a:lnTo>
                    <a:lnTo>
                      <a:pt x="0" y="0"/>
                    </a:lnTo>
                    <a:lnTo>
                      <a:pt x="0" y="242225"/>
                    </a:lnTo>
                    <a:close/>
                  </a:path>
                </a:pathLst>
              </a:cu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8" name="Arrow: Pentagon 77">
                <a:extLst>
                  <a:ext uri="{FF2B5EF4-FFF2-40B4-BE49-F238E27FC236}">
                    <a16:creationId xmlns:a16="http://schemas.microsoft.com/office/drawing/2014/main" id="{3E10F3CF-8CA4-2348-60B5-A9B2BC1FB958}"/>
                  </a:ext>
                </a:extLst>
              </p:cNvPr>
              <p:cNvSpPr/>
              <p:nvPr/>
            </p:nvSpPr>
            <p:spPr>
              <a:xfrm flipH="1">
                <a:off x="3124270" y="4409173"/>
                <a:ext cx="3441433" cy="325648"/>
              </a:xfrm>
              <a:prstGeom prst="homePlate">
                <a:avLst>
                  <a:gd name="adj" fmla="val 65232"/>
                </a:avLst>
              </a:prstGeom>
              <a:solidFill>
                <a:srgbClr val="F15F47"/>
              </a:solidFill>
              <a:ln w="12700" cap="flat" cmpd="sng" algn="ctr">
                <a:noFill/>
                <a:prstDash val="solid"/>
                <a:miter lim="800000"/>
              </a:ln>
              <a:effectLst/>
            </p:spPr>
            <p:txBody>
              <a:bodyPr lIns="246888"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F2DF395B-5047-5CB7-9865-444AB40C789B}"/>
                </a:ext>
              </a:extLst>
            </p:cNvPr>
            <p:cNvGrpSpPr/>
            <p:nvPr/>
          </p:nvGrpSpPr>
          <p:grpSpPr>
            <a:xfrm>
              <a:off x="5463290" y="1527413"/>
              <a:ext cx="3604440" cy="1075702"/>
              <a:chOff x="5463290" y="1065595"/>
              <a:chExt cx="3604440" cy="1075702"/>
            </a:xfrm>
          </p:grpSpPr>
          <p:sp>
            <p:nvSpPr>
              <p:cNvPr id="88" name="Rectangle: Rounded Corners 87">
                <a:extLst>
                  <a:ext uri="{FF2B5EF4-FFF2-40B4-BE49-F238E27FC236}">
                    <a16:creationId xmlns:a16="http://schemas.microsoft.com/office/drawing/2014/main" id="{FDE399BE-CB42-5A80-FF90-35B5B5608626}"/>
                  </a:ext>
                </a:extLst>
              </p:cNvPr>
              <p:cNvSpPr/>
              <p:nvPr/>
            </p:nvSpPr>
            <p:spPr>
              <a:xfrm>
                <a:off x="5463290" y="1466295"/>
                <a:ext cx="312672" cy="512822"/>
              </a:xfrm>
              <a:prstGeom prst="roundRect">
                <a:avLst>
                  <a:gd name="adj" fmla="val 35980"/>
                </a:avLst>
              </a:prstGeom>
              <a:solidFill>
                <a:srgbClr val="3AC6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02E199A-A35B-B2CD-315A-2877923866FC}"/>
                  </a:ext>
                </a:extLst>
              </p:cNvPr>
              <p:cNvSpPr/>
              <p:nvPr/>
            </p:nvSpPr>
            <p:spPr>
              <a:xfrm>
                <a:off x="5470263" y="1791943"/>
                <a:ext cx="611398" cy="187174"/>
              </a:xfrm>
              <a:prstGeom prst="roundRect">
                <a:avLst>
                  <a:gd name="adj" fmla="val 50000"/>
                </a:avLst>
              </a:pr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0" name="Notched Right Arrow 69">
                <a:extLst>
                  <a:ext uri="{FF2B5EF4-FFF2-40B4-BE49-F238E27FC236}">
                    <a16:creationId xmlns:a16="http://schemas.microsoft.com/office/drawing/2014/main" id="{6227655E-A720-5D89-561E-C6A16641C85D}"/>
                  </a:ext>
                </a:extLst>
              </p:cNvPr>
              <p:cNvSpPr/>
              <p:nvPr/>
            </p:nvSpPr>
            <p:spPr>
              <a:xfrm rot="16200000">
                <a:off x="5555985" y="1482098"/>
                <a:ext cx="1075702" cy="242695"/>
              </a:xfrm>
              <a:prstGeom prst="notchedRightArrow">
                <a:avLst>
                  <a:gd name="adj1" fmla="val 100000"/>
                  <a:gd name="adj2" fmla="val 74138"/>
                </a:avLst>
              </a:prstGeom>
              <a:gradFill flip="none" rotWithShape="1">
                <a:gsLst>
                  <a:gs pos="0">
                    <a:srgbClr val="3AC6E1">
                      <a:lumMod val="75000"/>
                    </a:srgbClr>
                  </a:gs>
                  <a:gs pos="100000">
                    <a:srgbClr val="3AC6E1"/>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A7CBE43-7383-39BE-DE53-73F02CE2545C}"/>
                  </a:ext>
                </a:extLst>
              </p:cNvPr>
              <p:cNvSpPr/>
              <p:nvPr/>
            </p:nvSpPr>
            <p:spPr>
              <a:xfrm rot="16200000">
                <a:off x="5931012" y="1549334"/>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Arrow: Pentagon 91">
                <a:extLst>
                  <a:ext uri="{FF2B5EF4-FFF2-40B4-BE49-F238E27FC236}">
                    <a16:creationId xmlns:a16="http://schemas.microsoft.com/office/drawing/2014/main" id="{00200225-8D75-BFD8-98CB-E14C830F03FF}"/>
                  </a:ext>
                </a:extLst>
              </p:cNvPr>
              <p:cNvSpPr/>
              <p:nvPr/>
            </p:nvSpPr>
            <p:spPr>
              <a:xfrm>
                <a:off x="5619626" y="1466295"/>
                <a:ext cx="3448104" cy="325648"/>
              </a:xfrm>
              <a:prstGeom prst="homePlate">
                <a:avLst>
                  <a:gd name="adj" fmla="val 65232"/>
                </a:avLst>
              </a:prstGeom>
              <a:solidFill>
                <a:srgbClr val="3AC6E1"/>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71771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19A0-D5BD-DD50-2A79-2085AC7A0A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538748-C205-97C7-64EA-31B50C440B29}"/>
              </a:ext>
            </a:extLst>
          </p:cNvPr>
          <p:cNvSpPr txBox="1"/>
          <p:nvPr/>
        </p:nvSpPr>
        <p:spPr>
          <a:xfrm>
            <a:off x="7176655" y="422778"/>
            <a:ext cx="4507345" cy="523220"/>
          </a:xfrm>
          <a:prstGeom prst="rect">
            <a:avLst/>
          </a:prstGeom>
          <a:noFill/>
        </p:spPr>
        <p:txBody>
          <a:bodyPr wrap="square">
            <a:spAutoFit/>
          </a:bodyPr>
          <a:lstStyle/>
          <a:p>
            <a:pPr marL="0" marR="0" algn="ct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سادساً: الأبعاد ال</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إ</a:t>
            </a: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جتماعية والأسرية</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C0DD131C-C979-E219-1F0A-8B2DC8B33663}"/>
              </a:ext>
            </a:extLst>
          </p:cNvPr>
          <p:cNvSpPr txBox="1"/>
          <p:nvPr/>
        </p:nvSpPr>
        <p:spPr>
          <a:xfrm>
            <a:off x="508000" y="945996"/>
            <a:ext cx="11175999" cy="5593839"/>
          </a:xfrm>
          <a:prstGeom prst="rect">
            <a:avLst/>
          </a:prstGeom>
          <a:noFill/>
        </p:spPr>
        <p:txBody>
          <a:bodyPr wrap="square">
            <a:spAutoFit/>
          </a:bodyPr>
          <a:lstStyle/>
          <a:p>
            <a:pPr marL="342900" marR="0" indent="-342900" algn="justLow" rtl="1">
              <a:lnSpc>
                <a:spcPct val="150000"/>
              </a:lnSpc>
              <a:buFont typeface="Arial" panose="020B0604020202020204" pitchFamily="34" charset="0"/>
              <a:buChar char="•"/>
            </a:pPr>
            <a:r>
              <a:rPr lang="ar-SA" sz="2000" b="1" dirty="0">
                <a:effectLst/>
                <a:latin typeface="29LT Zarid Serif Rg" panose="00000100000000000000" pitchFamily="2" charset="-78"/>
                <a:ea typeface="Arial" panose="020B0604020202020204" pitchFamily="34" charset="0"/>
                <a:cs typeface="29LT Zarid Serif Rg" panose="00000100000000000000" pitchFamily="2" charset="-78"/>
              </a:rPr>
              <a:t>تشير النتائج إلى أن العزلة الاجتماعية تمثل أخطر الآثار الاجتماعية الناتجة عن إدمان الألعاب الإلكترونية</a:t>
            </a:r>
            <a:r>
              <a:rPr lang="ar-EG" sz="2000" b="1" dirty="0">
                <a:effectLst/>
                <a:latin typeface="29LT Zarid Serif Rg" panose="00000100000000000000" pitchFamily="2" charset="-78"/>
                <a:ea typeface="Arial" panose="020B0604020202020204" pitchFamily="34" charset="0"/>
                <a:cs typeface="29LT Zarid Serif Rg" panose="00000100000000000000" pitchFamily="2" charset="-78"/>
              </a:rPr>
              <a:t>.</a:t>
            </a:r>
          </a:p>
          <a:p>
            <a:pPr marL="342900" marR="0" indent="-342900" algn="justLow" rtl="1">
              <a:lnSpc>
                <a:spcPct val="150000"/>
              </a:lnSpc>
              <a:buFont typeface="Arial" panose="020B0604020202020204" pitchFamily="34" charset="0"/>
              <a:buChar char="•"/>
            </a:pPr>
            <a:r>
              <a:rPr lang="ar-SA" sz="2000" b="1" dirty="0">
                <a:effectLst/>
                <a:latin typeface="29LT Zarid Serif Rg" panose="00000100000000000000" pitchFamily="2" charset="-78"/>
                <a:ea typeface="Arial" panose="020B0604020202020204" pitchFamily="34" charset="0"/>
                <a:cs typeface="29LT Zarid Serif Rg" panose="00000100000000000000" pitchFamily="2" charset="-78"/>
              </a:rPr>
              <a:t>أظهرت البيانات أن نسبة كبيرة تصل إلى %85.5 من الطلاب يفضلون العزلة والوحدة على حساب التفاعل الإجتماعي الواقعي، وهو ما يعكس تحولا واضحًا في أنماط السلوك الاجتماعي لدى هذه الفئة</a:t>
            </a:r>
            <a:r>
              <a:rPr lang="ar-EG" sz="2000" b="1" dirty="0">
                <a:effectLst/>
                <a:latin typeface="29LT Zarid Serif Rg" panose="00000100000000000000" pitchFamily="2" charset="-78"/>
                <a:ea typeface="Arial" panose="020B0604020202020204" pitchFamily="34" charset="0"/>
                <a:cs typeface="29LT Zarid Serif Rg" panose="00000100000000000000" pitchFamily="2" charset="-78"/>
              </a:rPr>
              <a:t>.</a:t>
            </a:r>
          </a:p>
          <a:p>
            <a:pPr marL="342900" marR="0" indent="-342900" algn="justLow" rtl="1">
              <a:lnSpc>
                <a:spcPct val="150000"/>
              </a:lnSpc>
              <a:buFont typeface="Arial" panose="020B0604020202020204" pitchFamily="34" charset="0"/>
              <a:buChar char="•"/>
            </a:pPr>
            <a:r>
              <a:rPr lang="ar-EG" sz="2000" b="1" dirty="0">
                <a:latin typeface="29LT Zarid Serif Rg" panose="00000100000000000000" pitchFamily="2" charset="-78"/>
                <a:ea typeface="Arial" panose="020B0604020202020204" pitchFamily="34" charset="0"/>
                <a:cs typeface="29LT Zarid Serif Rg" panose="00000100000000000000" pitchFamily="2" charset="-78"/>
              </a:rPr>
              <a:t>أكدت الدراسات على أن هناك تدهوراً ملحوظاً في المهارات الإجتماعية، حيث سجلت الدراسات إنخفاضاً بنسبة %69 في قدرة الطلاب على التواصل الفعال، وتكوين العلاقات، والمشاركة في الأنشطة الجماعية.</a:t>
            </a:r>
          </a:p>
          <a:p>
            <a:pPr marL="342900" marR="0" indent="-342900" algn="justLow" rtl="1">
              <a:lnSpc>
                <a:spcPct val="150000"/>
              </a:lnSpc>
              <a:buFont typeface="Arial" panose="020B0604020202020204" pitchFamily="34" charset="0"/>
              <a:buChar char="•"/>
            </a:pPr>
            <a:r>
              <a:rPr lang="ar-SA" sz="2000" b="1" dirty="0">
                <a:effectLst/>
                <a:latin typeface="29LT Zarid Serif Rg" panose="00000100000000000000" pitchFamily="2" charset="-78"/>
                <a:ea typeface="Arial" panose="020B0604020202020204" pitchFamily="34" charset="0"/>
                <a:cs typeface="29LT Zarid Serif Rg" panose="00000100000000000000" pitchFamily="2" charset="-78"/>
              </a:rPr>
              <a:t>أكدت العديد من الدراسات أن الإعتماد المتزايد على الوسائط الإلكترونية يؤدي إلى تراجع دور مؤسسات التنشئة الاجتماعية التقليدية مثل الأسرة والمدرسة، حيث أصبح الطفل يقضي معظم وقته في عالم افتراضي بعيد عن التفاعل الحقيقي.</a:t>
            </a:r>
            <a:endParaRPr lang="ar-EG" sz="20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342900" marR="0" indent="-342900" algn="justLow" rtl="1">
              <a:lnSpc>
                <a:spcPct val="150000"/>
              </a:lnSpc>
              <a:buFont typeface="Arial" panose="020B0604020202020204" pitchFamily="34" charset="0"/>
              <a:buChar char="•"/>
            </a:pPr>
            <a:r>
              <a:rPr lang="ar-SA" sz="2000" b="1" dirty="0">
                <a:effectLst/>
                <a:latin typeface="29LT Zarid Serif Rg" panose="00000100000000000000" pitchFamily="2" charset="-78"/>
                <a:ea typeface="Arial" panose="020B0604020202020204" pitchFamily="34" charset="0"/>
                <a:cs typeface="29LT Zarid Serif Rg" panose="00000100000000000000" pitchFamily="2" charset="-78"/>
              </a:rPr>
              <a:t>أظهرت النتائج وجود إتساع في الفجوة بين الأبناء وأسرهم، حيث بلغت نسبة إهمال الواجبات الأسرية 38%، وهو ما يعكس تأثير الإدمان على العلاقات الأسرية بشكل مباشر. ويُفسر ذلك بانشغال الأبناء المستمر بالألعاب الإلكترونية، مما يقلل من فرص الحوار والتفاعل داخل الأسرة، ويضعف الروابط العاطفية بينهم وبين الوالدين. وقد أشارت دراسات أخرى إلى أن هذه الفجوة قد تتطور إلى مشكلات سلوكية </a:t>
            </a:r>
            <a:r>
              <a:rPr lang="ar-EG" sz="2000" b="1" dirty="0">
                <a:effectLst/>
                <a:latin typeface="29LT Zarid Serif Rg" panose="00000100000000000000" pitchFamily="2" charset="-78"/>
                <a:ea typeface="Arial" panose="020B0604020202020204" pitchFamily="34" charset="0"/>
                <a:cs typeface="29LT Zarid Serif Rg" panose="00000100000000000000" pitchFamily="2" charset="-78"/>
              </a:rPr>
              <a:t>ونفسية.</a:t>
            </a:r>
          </a:p>
          <a:p>
            <a:pPr marL="342900" marR="0" indent="-342900" algn="justLow" rtl="1">
              <a:lnSpc>
                <a:spcPct val="150000"/>
              </a:lnSpc>
              <a:buFont typeface="Arial" panose="020B0604020202020204" pitchFamily="34" charset="0"/>
              <a:buChar char="•"/>
            </a:pPr>
            <a:r>
              <a:rPr lang="ar-SA" sz="2000" b="1" dirty="0">
                <a:effectLst/>
                <a:latin typeface="29LT Zarid Serif Rg" panose="00000100000000000000" pitchFamily="2" charset="-78"/>
                <a:ea typeface="Arial" panose="020B0604020202020204" pitchFamily="34" charset="0"/>
                <a:cs typeface="29LT Zarid Serif Rg" panose="00000100000000000000" pitchFamily="2" charset="-78"/>
              </a:rPr>
              <a:t>أكدت بعض الدراسات التطبيقية أن إدمان الألعاب الإلكترونية يرتبط بظهور مشكلات مدرسية وسلوكية مصاحبة للعزلة الاجتماعية، خاصة لدى طلاب المراحل المبكرة</a:t>
            </a:r>
          </a:p>
        </p:txBody>
      </p:sp>
    </p:spTree>
    <p:extLst>
      <p:ext uri="{BB962C8B-B14F-4D97-AF65-F5344CB8AC3E}">
        <p14:creationId xmlns:p14="http://schemas.microsoft.com/office/powerpoint/2010/main" val="1634401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E9DA-4D25-BC4E-862B-6CA12062A3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66D6B6-84CF-0C49-B6C1-6106F0907B8F}"/>
              </a:ext>
            </a:extLst>
          </p:cNvPr>
          <p:cNvSpPr txBox="1"/>
          <p:nvPr/>
        </p:nvSpPr>
        <p:spPr>
          <a:xfrm>
            <a:off x="6714837" y="875357"/>
            <a:ext cx="4969164" cy="523220"/>
          </a:xfrm>
          <a:prstGeom prst="rect">
            <a:avLst/>
          </a:prstGeom>
          <a:noFill/>
        </p:spPr>
        <p:txBody>
          <a:bodyPr wrap="square">
            <a:spAutoFit/>
          </a:bodyPr>
          <a:lstStyle/>
          <a:p>
            <a:pPr marL="0" marR="0" algn="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سابعاً: الفجوات المعرفية وأطر الحماية</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FE8E0A59-378D-CF6E-9E4F-AA6383A2C6C3}"/>
              </a:ext>
            </a:extLst>
          </p:cNvPr>
          <p:cNvSpPr txBox="1"/>
          <p:nvPr/>
        </p:nvSpPr>
        <p:spPr>
          <a:xfrm>
            <a:off x="508000" y="1398575"/>
            <a:ext cx="11175999" cy="4478149"/>
          </a:xfrm>
          <a:prstGeom prst="rect">
            <a:avLst/>
          </a:prstGeom>
          <a:noFill/>
        </p:spPr>
        <p:txBody>
          <a:bodyPr wrap="square">
            <a:spAutoFit/>
          </a:bodyPr>
          <a:lstStyle/>
          <a:p>
            <a:pPr marL="342900" marR="0" indent="-342900" algn="justLow" rtl="1">
              <a:lnSpc>
                <a:spcPct val="150000"/>
              </a:lnSpc>
              <a:buFont typeface="Arial" panose="020B0604020202020204" pitchFamily="34" charset="0"/>
              <a:buChar char="•"/>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كشفت الدراسات الميدانية عن وجود نقص ملحوظ في وعي الأمهات بأساليب الحماية المختلفة، سواء كانت تقنية أو قانونية، مما يضع الأطفال في دائرة خطر متزايدة.</a:t>
            </a:r>
            <a:endParaRPr lang="ar-EG" sz="24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342900" marR="0" indent="-342900" algn="justLow" rtl="1">
              <a:lnSpc>
                <a:spcPct val="150000"/>
              </a:lnSpc>
              <a:buFont typeface="Arial" panose="020B0604020202020204" pitchFamily="34" charset="0"/>
              <a:buChar char="•"/>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تشير البيانات إلى أن نسبة كبيرة من أولياء الأمور لا يدركون الأساليب القانونية المتاحة لحماية الأطفال من الإستغلال الإلكتروني، وهو ما يعكس ضعفًا في الثقافة القانونية المرتبطة بالفضاء الرقمي حيث أن %80 منهم يجهلون القواعد الشرعية والضوابط الأخلاقية التي يجب مراعاتها عند التعامل مع محتوى الألعاب، مما قد يؤدي إلى تعرض الأطفال لمحتويات غير مناسبة دون رقابة.</a:t>
            </a:r>
            <a:endParaRPr lang="ar-EG" sz="24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342900" marR="0" indent="-342900" algn="justLow" rtl="1">
              <a:lnSpc>
                <a:spcPct val="150000"/>
              </a:lnSpc>
              <a:buFont typeface="Arial" panose="020B0604020202020204" pitchFamily="34" charset="0"/>
              <a:buChar char="•"/>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أظهرت النتائج أن 75% من أولياء الأمور لا يمتلكون المعرفة الكافية بإستخدام أدوات الحماية التقنية، مثل برامج الرقابة الأبوية (</a:t>
            </a:r>
            <a:r>
              <a:rPr lang="en-US" sz="2400" b="1" dirty="0">
                <a:effectLst/>
                <a:latin typeface="29LT Zarid Serif Rg" panose="00000100000000000000" pitchFamily="2" charset="-78"/>
                <a:ea typeface="Arial" panose="020B0604020202020204" pitchFamily="34" charset="0"/>
                <a:cs typeface="29LT Zarid Serif Rg" panose="00000100000000000000" pitchFamily="2" charset="-78"/>
              </a:rPr>
              <a:t>Parental Control)، </a:t>
            </a: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والتي تعد من أهم الوسائل الحديثة لضبط إستخدام الأطفال للأجهزة الإلكترونية.</a:t>
            </a:r>
            <a:endParaRPr lang="ar-EG" sz="2400" b="1" dirty="0">
              <a:effectLst/>
              <a:latin typeface="29LT Zarid Serif Rg" panose="00000100000000000000" pitchFamily="2" charset="-78"/>
              <a:ea typeface="Arial" panose="020B0604020202020204" pitchFamily="34" charset="0"/>
              <a:cs typeface="29LT Zarid Serif Rg" panose="00000100000000000000" pitchFamily="2" charset="-78"/>
            </a:endParaRPr>
          </a:p>
        </p:txBody>
      </p:sp>
    </p:spTree>
    <p:extLst>
      <p:ext uri="{BB962C8B-B14F-4D97-AF65-F5344CB8AC3E}">
        <p14:creationId xmlns:p14="http://schemas.microsoft.com/office/powerpoint/2010/main" val="1265007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CE61E-1C11-54FF-7158-FFACA97074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B87BBC-73BB-40FD-51C0-72EC0BE99209}"/>
              </a:ext>
            </a:extLst>
          </p:cNvPr>
          <p:cNvSpPr txBox="1"/>
          <p:nvPr/>
        </p:nvSpPr>
        <p:spPr>
          <a:xfrm>
            <a:off x="508000" y="358124"/>
            <a:ext cx="11176001" cy="954107"/>
          </a:xfrm>
          <a:prstGeom prst="rect">
            <a:avLst/>
          </a:prstGeom>
          <a:noFill/>
        </p:spPr>
        <p:txBody>
          <a:bodyPr wrap="square">
            <a:spAutoFit/>
          </a:bodyPr>
          <a:lstStyle/>
          <a:p>
            <a:pPr marL="0" marR="0" algn="r" rtl="1">
              <a:buNone/>
            </a:pPr>
            <a:r>
              <a:rPr lang="ar-SA"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إستراتيجيات وتوصيات الحماية من مخاطر الألعاب الإلكترونية</a:t>
            </a:r>
            <a:r>
              <a:rPr lang="ar-EG" sz="28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rPr>
              <a:t> المتعلقة بالدراسات السابقة بجامعة عين شمس.</a:t>
            </a:r>
            <a:endParaRPr lang="en-US" sz="2000" dirty="0">
              <a:solidFill>
                <a:srgbClr val="322E2C"/>
              </a:solidFill>
              <a:effectLst/>
              <a:latin typeface="Hacen Samra" panose="02000000000000000000" pitchFamily="2" charset="-78"/>
              <a:ea typeface="Arial" panose="020B0604020202020204" pitchFamily="34" charset="0"/>
              <a:cs typeface="Hacen Samra" panose="02000000000000000000" pitchFamily="2" charset="-78"/>
            </a:endParaRPr>
          </a:p>
        </p:txBody>
      </p:sp>
      <p:sp>
        <p:nvSpPr>
          <p:cNvPr id="6" name="TextBox 5">
            <a:extLst>
              <a:ext uri="{FF2B5EF4-FFF2-40B4-BE49-F238E27FC236}">
                <a16:creationId xmlns:a16="http://schemas.microsoft.com/office/drawing/2014/main" id="{43E83D96-BAA4-8AEF-B4E1-395332B39362}"/>
              </a:ext>
            </a:extLst>
          </p:cNvPr>
          <p:cNvSpPr txBox="1"/>
          <p:nvPr/>
        </p:nvSpPr>
        <p:spPr>
          <a:xfrm>
            <a:off x="508000" y="1213850"/>
            <a:ext cx="11175999" cy="5312993"/>
          </a:xfrm>
          <a:prstGeom prst="rect">
            <a:avLst/>
          </a:prstGeom>
          <a:noFill/>
        </p:spPr>
        <p:txBody>
          <a:bodyPr wrap="square">
            <a:spAutoFit/>
          </a:bodyPr>
          <a:lstStyle/>
          <a:p>
            <a:pPr marL="342900" marR="0" indent="-342900" algn="justLow" rtl="1">
              <a:lnSpc>
                <a:spcPct val="150000"/>
              </a:lnSpc>
              <a:buFont typeface="Arial" panose="020B0604020202020204" pitchFamily="34" charset="0"/>
              <a:buChar char="•"/>
            </a:pPr>
            <a:r>
              <a:rPr lang="ar-SA" sz="2400" u="sng" dirty="0">
                <a:solidFill>
                  <a:srgbClr val="322E2C"/>
                </a:solidFill>
                <a:latin typeface="Hacen Samra" panose="02000000000000000000" pitchFamily="2" charset="-78"/>
                <a:cs typeface="Hacen Samra" panose="02000000000000000000" pitchFamily="2" charset="-78"/>
              </a:rPr>
              <a:t>المستوى التقني</a:t>
            </a:r>
            <a:r>
              <a:rPr lang="ar-EG" sz="2400" u="sng" dirty="0">
                <a:solidFill>
                  <a:srgbClr val="322E2C"/>
                </a:solidFill>
                <a:latin typeface="Hacen Samra" panose="02000000000000000000" pitchFamily="2" charset="-78"/>
                <a:cs typeface="Hacen Samra" panose="02000000000000000000" pitchFamily="2" charset="-78"/>
              </a:rPr>
              <a:t> :</a:t>
            </a:r>
            <a:endParaRPr lang="ar-EG" sz="2400" b="1" u="sng" dirty="0">
              <a:solidFill>
                <a:srgbClr val="2781AB"/>
              </a:solidFill>
              <a:effectLst/>
              <a:latin typeface="29LT Zarid Serif Rg" panose="00000100000000000000" pitchFamily="2" charset="-78"/>
              <a:ea typeface="Arial" panose="020B0604020202020204" pitchFamily="34" charset="0"/>
              <a:cs typeface="29LT Zarid Serif Rg" panose="00000100000000000000" pitchFamily="2" charset="-78"/>
            </a:endParaRPr>
          </a:p>
          <a:p>
            <a:pPr marR="0" algn="justLow" rtl="1">
              <a:lnSpc>
                <a:spcPct val="150000"/>
              </a:lnSpc>
            </a:pPr>
            <a:r>
              <a:rPr lang="ar-SA" sz="2200" b="1" dirty="0">
                <a:effectLst/>
                <a:latin typeface="29LT Zarid Serif Rg" panose="00000100000000000000" pitchFamily="2" charset="-78"/>
                <a:ea typeface="Arial" panose="020B0604020202020204" pitchFamily="34" charset="0"/>
                <a:cs typeface="29LT Zarid Serif Rg" panose="00000100000000000000" pitchFamily="2" charset="-78"/>
              </a:rPr>
              <a:t>يوصى بتفعيل أنظمة التصنيف العالمية مثل (</a:t>
            </a:r>
            <a:r>
              <a:rPr lang="en-US" sz="2200" b="1" dirty="0">
                <a:effectLst/>
                <a:latin typeface="29LT Zarid Serif Rg" panose="00000100000000000000" pitchFamily="2" charset="-78"/>
                <a:ea typeface="Arial" panose="020B0604020202020204" pitchFamily="34" charset="0"/>
                <a:cs typeface="29LT Zarid Serif Rg" panose="00000100000000000000" pitchFamily="2" charset="-78"/>
              </a:rPr>
              <a:t>ESRB </a:t>
            </a:r>
            <a:r>
              <a:rPr lang="ar-SA" sz="2200" b="1" dirty="0">
                <a:effectLst/>
                <a:latin typeface="29LT Zarid Serif Rg" panose="00000100000000000000" pitchFamily="2" charset="-78"/>
                <a:ea typeface="Arial" panose="020B0604020202020204" pitchFamily="34" charset="0"/>
                <a:cs typeface="29LT Zarid Serif Rg" panose="00000100000000000000" pitchFamily="2" charset="-78"/>
              </a:rPr>
              <a:t>و</a:t>
            </a:r>
            <a:r>
              <a:rPr lang="en-US" sz="2200" b="1" dirty="0">
                <a:effectLst/>
                <a:latin typeface="29LT Zarid Serif Rg" panose="00000100000000000000" pitchFamily="2" charset="-78"/>
                <a:ea typeface="Arial" panose="020B0604020202020204" pitchFamily="34" charset="0"/>
                <a:cs typeface="29LT Zarid Serif Rg" panose="00000100000000000000" pitchFamily="2" charset="-78"/>
              </a:rPr>
              <a:t>PEGI)، </a:t>
            </a:r>
            <a:r>
              <a:rPr lang="ar-SA" sz="2200" b="1" dirty="0">
                <a:effectLst/>
                <a:latin typeface="29LT Zarid Serif Rg" panose="00000100000000000000" pitchFamily="2" charset="-78"/>
                <a:ea typeface="Arial" panose="020B0604020202020204" pitchFamily="34" charset="0"/>
                <a:cs typeface="29LT Zarid Serif Rg" panose="00000100000000000000" pitchFamily="2" charset="-78"/>
              </a:rPr>
              <a:t>والتي تساعد في تحديد مدى ملاءمة الألعاب للفئات العمرية المختلفة. كما يُنصح باستخدام تطبيقات الرقابة الأبوية مثل </a:t>
            </a:r>
            <a:r>
              <a:rPr lang="en-US" sz="2200" b="1" dirty="0">
                <a:effectLst/>
                <a:latin typeface="29LT Zarid Serif Rg" panose="00000100000000000000" pitchFamily="2" charset="-78"/>
                <a:ea typeface="Arial" panose="020B0604020202020204" pitchFamily="34" charset="0"/>
                <a:cs typeface="29LT Zarid Serif Rg" panose="00000100000000000000" pitchFamily="2" charset="-78"/>
              </a:rPr>
              <a:t>Google Family Link </a:t>
            </a:r>
            <a:r>
              <a:rPr lang="ar-SA" sz="2200" b="1" dirty="0">
                <a:effectLst/>
                <a:latin typeface="29LT Zarid Serif Rg" panose="00000100000000000000" pitchFamily="2" charset="-78"/>
                <a:ea typeface="Arial" panose="020B0604020202020204" pitchFamily="34" charset="0"/>
                <a:cs typeface="29LT Zarid Serif Rg" panose="00000100000000000000" pitchFamily="2" charset="-78"/>
              </a:rPr>
              <a:t>و</a:t>
            </a:r>
            <a:r>
              <a:rPr lang="en-US" sz="2200" b="1" dirty="0">
                <a:effectLst/>
                <a:latin typeface="29LT Zarid Serif Rg" panose="00000100000000000000" pitchFamily="2" charset="-78"/>
                <a:ea typeface="Arial" panose="020B0604020202020204" pitchFamily="34" charset="0"/>
                <a:cs typeface="29LT Zarid Serif Rg" panose="00000100000000000000" pitchFamily="2" charset="-78"/>
              </a:rPr>
              <a:t>Kaspersky Safe Kids، </a:t>
            </a:r>
            <a:r>
              <a:rPr lang="ar-SA" sz="2200" b="1" dirty="0">
                <a:effectLst/>
                <a:latin typeface="29LT Zarid Serif Rg" panose="00000100000000000000" pitchFamily="2" charset="-78"/>
                <a:ea typeface="Arial" panose="020B0604020202020204" pitchFamily="34" charset="0"/>
                <a:cs typeface="29LT Zarid Serif Rg" panose="00000100000000000000" pitchFamily="2" charset="-78"/>
              </a:rPr>
              <a:t>والتي تتيح للوالدين متابعة إستخدام الأطفال للأجهزة وتحديد أوقات الاستخدام والمحتوى المناسب.</a:t>
            </a:r>
            <a:endParaRPr lang="ar-EG" sz="2200" b="1" dirty="0">
              <a:effectLst/>
              <a:latin typeface="29LT Zarid Serif Rg" panose="00000100000000000000" pitchFamily="2" charset="-78"/>
              <a:ea typeface="Arial" panose="020B0604020202020204" pitchFamily="34" charset="0"/>
              <a:cs typeface="29LT Zarid Serif Rg" panose="00000100000000000000" pitchFamily="2" charset="-78"/>
            </a:endParaRPr>
          </a:p>
          <a:p>
            <a:pPr marL="342900" indent="-342900" algn="justLow" rtl="1">
              <a:lnSpc>
                <a:spcPct val="150000"/>
              </a:lnSpc>
              <a:buFont typeface="Arial" panose="020B0604020202020204" pitchFamily="34" charset="0"/>
              <a:buChar char="•"/>
            </a:pPr>
            <a:r>
              <a:rPr lang="ar-EG" sz="2400" u="sng" dirty="0">
                <a:solidFill>
                  <a:srgbClr val="322E2C"/>
                </a:solidFill>
                <a:latin typeface="Hacen Samra" panose="02000000000000000000" pitchFamily="2" charset="-78"/>
                <a:cs typeface="Hacen Samra" panose="02000000000000000000" pitchFamily="2" charset="-78"/>
              </a:rPr>
              <a:t>المستوى الأسري : </a:t>
            </a:r>
          </a:p>
          <a:p>
            <a:pPr marR="0" algn="justLow" rtl="1">
              <a:lnSpc>
                <a:spcPct val="150000"/>
              </a:lnSpc>
            </a:pPr>
            <a:r>
              <a:rPr lang="ar-EG" sz="2200" b="1" dirty="0">
                <a:effectLst/>
                <a:latin typeface="29LT Zarid Serif Rg" panose="00000100000000000000" pitchFamily="2" charset="-78"/>
                <a:ea typeface="Arial" panose="020B0604020202020204" pitchFamily="34" charset="0"/>
                <a:cs typeface="29LT Zarid Serif Rg" panose="00000100000000000000" pitchFamily="2" charset="-78"/>
              </a:rPr>
              <a:t>فيعد دور الوالدين محوريًا في تشكيل سلوك الأطفال الرقمي، حيث يجب أن يكونوا قدوة في الإستخدام المعتدل للأجهزة الإلكترونية. كما ينبغي وضع قواعد واضحة لتنظيم وقت اللعب، بحيث لا يتجاوز الإستخدام اليومي ساعتين، مع تشجيع الأطفال على ممارسة الأنشطة البدنية والاجتماعية.</a:t>
            </a:r>
          </a:p>
          <a:p>
            <a:pPr marL="342900" indent="-342900" algn="justLow" rtl="1">
              <a:lnSpc>
                <a:spcPct val="150000"/>
              </a:lnSpc>
              <a:buFont typeface="Arial" panose="020B0604020202020204" pitchFamily="34" charset="0"/>
              <a:buChar char="•"/>
            </a:pPr>
            <a:r>
              <a:rPr lang="ar-SA" sz="22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ضرورة التدخل التربوي والأسري للحد من هذا التأثير، من خلال توجيه الأطفال نحو محتوى أكثر إيجابية، وتنمية مهارات التفكير النقدي لديهم، وتعزيز القيم الإجتماعية التي ترفض العنف وتدعم التفاعل الإيجابي.</a:t>
            </a:r>
          </a:p>
        </p:txBody>
      </p:sp>
    </p:spTree>
    <p:extLst>
      <p:ext uri="{BB962C8B-B14F-4D97-AF65-F5344CB8AC3E}">
        <p14:creationId xmlns:p14="http://schemas.microsoft.com/office/powerpoint/2010/main" val="370211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4639-A418-34DC-2C06-4390BD3685C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A75742-5889-3DC2-D854-6D1A4526BD04}"/>
              </a:ext>
            </a:extLst>
          </p:cNvPr>
          <p:cNvSpPr txBox="1"/>
          <p:nvPr/>
        </p:nvSpPr>
        <p:spPr>
          <a:xfrm>
            <a:off x="508000" y="912926"/>
            <a:ext cx="11175999" cy="5124480"/>
          </a:xfrm>
          <a:prstGeom prst="rect">
            <a:avLst/>
          </a:prstGeom>
          <a:noFill/>
        </p:spPr>
        <p:txBody>
          <a:bodyPr wrap="square">
            <a:spAutoFit/>
          </a:bodyPr>
          <a:lstStyle/>
          <a:p>
            <a:pPr marL="342900" indent="-342900" algn="justLow" rtl="1">
              <a:lnSpc>
                <a:spcPct val="150000"/>
              </a:lnSpc>
              <a:buFont typeface="Arial" panose="020B0604020202020204" pitchFamily="34" charset="0"/>
              <a:buChar char="•"/>
            </a:pPr>
            <a:r>
              <a:rPr lang="ar-SA" sz="2400" u="sng" dirty="0">
                <a:solidFill>
                  <a:srgbClr val="322E2C"/>
                </a:solidFill>
                <a:latin typeface="Hacen Samra" panose="02000000000000000000" pitchFamily="2" charset="-78"/>
                <a:cs typeface="Hacen Samra" panose="02000000000000000000" pitchFamily="2" charset="-78"/>
              </a:rPr>
              <a:t>الجانب التربوي</a:t>
            </a:r>
            <a:r>
              <a:rPr lang="ar-EG" sz="2400" u="sng" dirty="0">
                <a:solidFill>
                  <a:srgbClr val="322E2C"/>
                </a:solidFill>
                <a:latin typeface="Hacen Samra" panose="02000000000000000000" pitchFamily="2" charset="-78"/>
                <a:cs typeface="Hacen Samra" panose="02000000000000000000" pitchFamily="2" charset="-78"/>
              </a:rPr>
              <a:t> :</a:t>
            </a:r>
            <a:r>
              <a:rPr lang="ar-SA" sz="2400" u="sng" dirty="0">
                <a:solidFill>
                  <a:srgbClr val="322E2C"/>
                </a:solidFill>
                <a:latin typeface="Hacen Samra" panose="02000000000000000000" pitchFamily="2" charset="-78"/>
                <a:cs typeface="Hacen Samra" panose="02000000000000000000" pitchFamily="2" charset="-78"/>
              </a:rPr>
              <a:t> </a:t>
            </a:r>
            <a:endParaRPr lang="ar-EG" sz="2400" u="sng" dirty="0">
              <a:solidFill>
                <a:srgbClr val="322E2C"/>
              </a:solidFill>
              <a:latin typeface="Hacen Samra" panose="02000000000000000000" pitchFamily="2" charset="-78"/>
              <a:cs typeface="Hacen Samra" panose="02000000000000000000" pitchFamily="2" charset="-78"/>
            </a:endParaRPr>
          </a:p>
          <a:p>
            <a:pPr marR="0" algn="justLow" rtl="1">
              <a:lnSpc>
                <a:spcPct val="150000"/>
              </a:lnSpc>
            </a:pPr>
            <a:r>
              <a:rPr lang="ar-SA" sz="2400" b="1" dirty="0">
                <a:effectLst/>
                <a:latin typeface="29LT Zarid Serif Rg" panose="00000100000000000000" pitchFamily="2" charset="-78"/>
                <a:ea typeface="Arial" panose="020B0604020202020204" pitchFamily="34" charset="0"/>
                <a:cs typeface="29LT Zarid Serif Rg" panose="00000100000000000000" pitchFamily="2" charset="-78"/>
              </a:rPr>
              <a:t>يمكن تحويل الألعاب الإلكترونية من مصدر خطر إلى أداة تعليمية فعالة، من خلال دمج الألعاب التعليمية الهادفة في المناهج الدراسية. فهذه الألعاب تسهم في تنمية المهارات الإدراكية، وتعزز من قدرات التفكير والتحليل لدى الطلاب، مما يجعل التعلم أكثر تفاعلًا وجاذبية.</a:t>
            </a:r>
            <a:r>
              <a:rPr lang="ar-EG" sz="2400" b="1" dirty="0">
                <a:solidFill>
                  <a:srgbClr val="2781AB"/>
                </a:solidFill>
                <a:effectLst/>
                <a:latin typeface="29LT Zarid Serif Rg" panose="00000100000000000000" pitchFamily="2" charset="-78"/>
                <a:ea typeface="Arial" panose="020B0604020202020204" pitchFamily="34" charset="0"/>
                <a:cs typeface="29LT Zarid Serif Rg" panose="00000100000000000000" pitchFamily="2" charset="-78"/>
              </a:rPr>
              <a:t> </a:t>
            </a:r>
          </a:p>
          <a:p>
            <a:pPr marR="0" algn="justLow" rtl="1">
              <a:lnSpc>
                <a:spcPct val="150000"/>
              </a:lnSpc>
            </a:pPr>
            <a:r>
              <a:rPr lang="ar-EG" sz="2800" b="1" u="sng" dirty="0">
                <a:solidFill>
                  <a:srgbClr val="C00000"/>
                </a:solidFill>
                <a:latin typeface="29LT Zarid Serif Rg" panose="00000100000000000000" pitchFamily="2" charset="-78"/>
                <a:ea typeface="Arial" panose="020B0604020202020204" pitchFamily="34" charset="0"/>
                <a:cs typeface="29LT Zarid Serif Rg" panose="00000100000000000000" pitchFamily="2" charset="-78"/>
              </a:rPr>
              <a:t>الخلاصة :</a:t>
            </a:r>
          </a:p>
          <a:p>
            <a:pPr marR="0" algn="justLow" rtl="1">
              <a:lnSpc>
                <a:spcPct val="150000"/>
              </a:lnSpc>
            </a:pPr>
            <a:r>
              <a:rPr lang="ar-SA" sz="24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يمكن القول إن مواجهة إدمان الألعاب الإلكترونية مسؤولية مشتركة تتطلب تكاتف الجهود بين الأسرة، والمؤسسات التعليمية، والمجتمع ككل، لضمان تنشئة جيل قادر على الإستفادة من التكنولوجيا دون الوقوع في مخاطرها.</a:t>
            </a:r>
          </a:p>
          <a:p>
            <a:pPr marR="0" algn="justLow" rtl="1">
              <a:lnSpc>
                <a:spcPct val="150000"/>
              </a:lnSpc>
            </a:pPr>
            <a:r>
              <a:rPr lang="ar-SA" sz="24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فإن حماية الأطفال من مخاطر الألعاب الإلكترونية تتطلب تكامل الجهود بين الأسرة والمؤسسات التعليمية والتقنية، بما يضمن تحقيق الاستفادة القصوى من هذه الوسائل الحديثة، مع الحد من آثارها السلبية.</a:t>
            </a:r>
          </a:p>
        </p:txBody>
      </p:sp>
    </p:spTree>
    <p:extLst>
      <p:ext uri="{BB962C8B-B14F-4D97-AF65-F5344CB8AC3E}">
        <p14:creationId xmlns:p14="http://schemas.microsoft.com/office/powerpoint/2010/main" val="373114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BED"/>
        </a:solidFill>
        <a:effectLst/>
      </p:bgPr>
    </p:bg>
    <p:spTree>
      <p:nvGrpSpPr>
        <p:cNvPr id="1" name="">
          <a:extLst>
            <a:ext uri="{FF2B5EF4-FFF2-40B4-BE49-F238E27FC236}">
              <a16:creationId xmlns:a16="http://schemas.microsoft.com/office/drawing/2014/main" id="{C692AAAE-F618-C677-6B04-B8F921ECAF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9B7DD1-8340-1421-B4EC-71D67F1C91D4}"/>
              </a:ext>
            </a:extLst>
          </p:cNvPr>
          <p:cNvPicPr>
            <a:picLocks noChangeAspect="1"/>
          </p:cNvPicPr>
          <p:nvPr/>
        </p:nvPicPr>
        <p:blipFill>
          <a:blip r:embed="rId2">
            <a:extLst>
              <a:ext uri="{28A0092B-C50C-407E-A947-70E740481C1C}">
                <a14:useLocalDpi xmlns:a14="http://schemas.microsoft.com/office/drawing/2010/main" val="0"/>
              </a:ext>
            </a:extLst>
          </a:blip>
          <a:srcRect t="21818" b="24714"/>
          <a:stretch>
            <a:fillRect/>
          </a:stretch>
        </p:blipFill>
        <p:spPr>
          <a:xfrm>
            <a:off x="1565781" y="5466"/>
            <a:ext cx="9060437" cy="6852534"/>
          </a:xfrm>
          <a:prstGeom prst="rect">
            <a:avLst/>
          </a:prstGeom>
        </p:spPr>
      </p:pic>
    </p:spTree>
    <p:extLst>
      <p:ext uri="{BB962C8B-B14F-4D97-AF65-F5344CB8AC3E}">
        <p14:creationId xmlns:p14="http://schemas.microsoft.com/office/powerpoint/2010/main" val="11979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56D54-6CCB-31BF-2F0D-6F042808A6B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95695E-1CC8-590F-F7AE-88F7469C7382}"/>
              </a:ext>
            </a:extLst>
          </p:cNvPr>
          <p:cNvSpPr txBox="1"/>
          <p:nvPr/>
        </p:nvSpPr>
        <p:spPr>
          <a:xfrm>
            <a:off x="646545" y="265763"/>
            <a:ext cx="11037455" cy="954107"/>
          </a:xfrm>
          <a:prstGeom prst="rect">
            <a:avLst/>
          </a:prstGeom>
          <a:noFill/>
        </p:spPr>
        <p:txBody>
          <a:bodyPr wrap="square">
            <a:spAutoFit/>
          </a:bodyPr>
          <a:lstStyle/>
          <a:p>
            <a:pPr marL="0" marR="0" algn="ctr" rtl="1">
              <a:buNone/>
            </a:pPr>
            <a:r>
              <a:rPr lang="ar-SA" sz="2800" dirty="0">
                <a:effectLst/>
                <a:latin typeface="Hacen Samra" panose="02000000000000000000" pitchFamily="2" charset="-78"/>
                <a:ea typeface="Arial" panose="020B0604020202020204" pitchFamily="34" charset="0"/>
                <a:cs typeface="Hacen Samra" panose="02000000000000000000" pitchFamily="2" charset="-78"/>
              </a:rPr>
              <a:t>تحليل دراسات سابقة بجامعة عين شمس حول تأثير الألعاب الإلكترونية على السلوكيات النفسية والإجتماعية للشباب</a:t>
            </a:r>
            <a:r>
              <a:rPr lang="ar-EG" sz="2800" dirty="0">
                <a:effectLst/>
                <a:latin typeface="Hacen Samra" panose="02000000000000000000" pitchFamily="2" charset="-78"/>
                <a:ea typeface="Arial" panose="020B0604020202020204" pitchFamily="34" charset="0"/>
                <a:cs typeface="Hacen Samra" panose="02000000000000000000" pitchFamily="2" charset="-78"/>
              </a:rPr>
              <a:t> :</a:t>
            </a:r>
            <a:endParaRPr lang="en-US" sz="2000" dirty="0">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95" name="Group 94">
            <a:extLst>
              <a:ext uri="{FF2B5EF4-FFF2-40B4-BE49-F238E27FC236}">
                <a16:creationId xmlns:a16="http://schemas.microsoft.com/office/drawing/2014/main" id="{76473E31-0C63-BA04-78AF-DBC0D507B066}"/>
              </a:ext>
            </a:extLst>
          </p:cNvPr>
          <p:cNvGrpSpPr/>
          <p:nvPr/>
        </p:nvGrpSpPr>
        <p:grpSpPr>
          <a:xfrm>
            <a:off x="569355" y="1761719"/>
            <a:ext cx="11053289" cy="4591245"/>
            <a:chOff x="646544" y="1521573"/>
            <a:chExt cx="11053289" cy="4591245"/>
          </a:xfrm>
        </p:grpSpPr>
        <p:sp>
          <p:nvSpPr>
            <p:cNvPr id="49" name="TextBox 48">
              <a:extLst>
                <a:ext uri="{FF2B5EF4-FFF2-40B4-BE49-F238E27FC236}">
                  <a16:creationId xmlns:a16="http://schemas.microsoft.com/office/drawing/2014/main" id="{19937BF0-DCA3-8315-09F3-253CA1E1BD87}"/>
                </a:ext>
              </a:extLst>
            </p:cNvPr>
            <p:cNvSpPr txBox="1"/>
            <p:nvPr/>
          </p:nvSpPr>
          <p:spPr>
            <a:xfrm>
              <a:off x="718599" y="1521573"/>
              <a:ext cx="4500551" cy="1323439"/>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يهدف هذا التقرير المجمع إلى تقديم صورة دقيقة مدعومة بالأرقام والنسب المئوية حول كيفية تأثر الطلاب سلوكياً، تعليمياً، صحياً، واجتماعياً بممارسة هذه الألعاب، مع تسليط الضوء على سبل الحماية والوقاية المقترحة.</a:t>
              </a:r>
            </a:p>
          </p:txBody>
        </p:sp>
        <p:sp>
          <p:nvSpPr>
            <p:cNvPr id="51" name="TextBox 50">
              <a:extLst>
                <a:ext uri="{FF2B5EF4-FFF2-40B4-BE49-F238E27FC236}">
                  <a16:creationId xmlns:a16="http://schemas.microsoft.com/office/drawing/2014/main" id="{21FDB50A-E4A8-E35E-3D71-B1812E90765D}"/>
                </a:ext>
              </a:extLst>
            </p:cNvPr>
            <p:cNvSpPr txBox="1"/>
            <p:nvPr/>
          </p:nvSpPr>
          <p:spPr>
            <a:xfrm>
              <a:off x="646544" y="4481602"/>
              <a:ext cx="4568275" cy="1631216"/>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تميزت هذه الدراسات بتنوع العينات التي أجريت عليها، حيث شملت فئات عمرية ومجتمعية مختلفة، تضمنت أطفال مرحلة رياض الأطفال (حوالي 5-6 سنوات)، وتلاميذ المرحلة الابتدائية، وطلاب المرحلة الثانوية (حوالي 15-18 سنة)، بالإضافة إلى فئة المراهقين والشباب.</a:t>
              </a:r>
            </a:p>
          </p:txBody>
        </p:sp>
        <p:sp>
          <p:nvSpPr>
            <p:cNvPr id="52" name="TextBox 51">
              <a:extLst>
                <a:ext uri="{FF2B5EF4-FFF2-40B4-BE49-F238E27FC236}">
                  <a16:creationId xmlns:a16="http://schemas.microsoft.com/office/drawing/2014/main" id="{343A9DAA-F627-E6DD-500B-08A94A032B68}"/>
                </a:ext>
              </a:extLst>
            </p:cNvPr>
            <p:cNvSpPr txBox="1"/>
            <p:nvPr/>
          </p:nvSpPr>
          <p:spPr>
            <a:xfrm>
              <a:off x="6972852" y="2749236"/>
              <a:ext cx="4726981" cy="1938992"/>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يستند هذا التقرير إلى تحليل علمي لعدد (23) دراسة تم إجراؤها في جامعة عين شمس عبر مجموعة من الكليات والتخصصات المختلفة، والتي شملت كلية التربية، كلية الآداب، كلية البنات للآداب والعلوم والتربية، كلية الدراسات العليا للطفولة، ومعهد الدراسات والبحوث البيئية، حيث تناولت هذه الدراسات موضوع الألعاب الإلكترونية وتأثيراتها من زوايا متعددة.</a:t>
              </a:r>
            </a:p>
          </p:txBody>
        </p:sp>
        <p:pic>
          <p:nvPicPr>
            <p:cNvPr id="54" name="Graphic 53" descr="Bullseye with solid fill">
              <a:extLst>
                <a:ext uri="{FF2B5EF4-FFF2-40B4-BE49-F238E27FC236}">
                  <a16:creationId xmlns:a16="http://schemas.microsoft.com/office/drawing/2014/main" id="{7E4A72EB-3A18-2FD4-4E0C-1F9642CECE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7963" y="1811490"/>
              <a:ext cx="548640" cy="548640"/>
            </a:xfrm>
            <a:prstGeom prst="rect">
              <a:avLst/>
            </a:prstGeom>
          </p:spPr>
        </p:pic>
        <p:pic>
          <p:nvPicPr>
            <p:cNvPr id="56" name="Graphic 55" descr="Tools with solid fill">
              <a:extLst>
                <a:ext uri="{FF2B5EF4-FFF2-40B4-BE49-F238E27FC236}">
                  <a16:creationId xmlns:a16="http://schemas.microsoft.com/office/drawing/2014/main" id="{23B55896-4A38-ACD7-F7FE-1BF58EF5B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7963" y="5025452"/>
              <a:ext cx="548640" cy="548640"/>
            </a:xfrm>
            <a:prstGeom prst="rect">
              <a:avLst/>
            </a:prstGeom>
          </p:spPr>
        </p:pic>
        <p:pic>
          <p:nvPicPr>
            <p:cNvPr id="57" name="Graphic 56" descr="Daily calendar with solid fill">
              <a:extLst>
                <a:ext uri="{FF2B5EF4-FFF2-40B4-BE49-F238E27FC236}">
                  <a16:creationId xmlns:a16="http://schemas.microsoft.com/office/drawing/2014/main" id="{9D067865-D6AF-509C-279F-AE0505BA29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5398" y="3444412"/>
              <a:ext cx="548640" cy="548640"/>
            </a:xfrm>
            <a:prstGeom prst="rect">
              <a:avLst/>
            </a:prstGeom>
          </p:spPr>
        </p:pic>
        <p:grpSp>
          <p:nvGrpSpPr>
            <p:cNvPr id="66" name="Group 65">
              <a:extLst>
                <a:ext uri="{FF2B5EF4-FFF2-40B4-BE49-F238E27FC236}">
                  <a16:creationId xmlns:a16="http://schemas.microsoft.com/office/drawing/2014/main" id="{857F9A54-DDFA-CB1C-D72A-13D660D0DF43}"/>
                </a:ext>
              </a:extLst>
            </p:cNvPr>
            <p:cNvGrpSpPr/>
            <p:nvPr/>
          </p:nvGrpSpPr>
          <p:grpSpPr>
            <a:xfrm>
              <a:off x="5463290" y="4736248"/>
              <a:ext cx="3604440" cy="1075702"/>
              <a:chOff x="5463290" y="3027513"/>
              <a:chExt cx="3604440" cy="1075702"/>
            </a:xfrm>
          </p:grpSpPr>
          <p:sp>
            <p:nvSpPr>
              <p:cNvPr id="67" name="Rectangle: Rounded Corners 66">
                <a:extLst>
                  <a:ext uri="{FF2B5EF4-FFF2-40B4-BE49-F238E27FC236}">
                    <a16:creationId xmlns:a16="http://schemas.microsoft.com/office/drawing/2014/main" id="{AFC012FC-3691-19AA-74C1-E3B432A9FCFF}"/>
                  </a:ext>
                </a:extLst>
              </p:cNvPr>
              <p:cNvSpPr/>
              <p:nvPr/>
            </p:nvSpPr>
            <p:spPr>
              <a:xfrm>
                <a:off x="5463290" y="3428213"/>
                <a:ext cx="312672" cy="512822"/>
              </a:xfrm>
              <a:prstGeom prst="roundRect">
                <a:avLst>
                  <a:gd name="adj" fmla="val 35980"/>
                </a:avLst>
              </a:prstGeom>
              <a:solidFill>
                <a:srgbClr val="6EA56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8106A540-943D-FA27-ECEB-A58070B5A376}"/>
                  </a:ext>
                </a:extLst>
              </p:cNvPr>
              <p:cNvSpPr/>
              <p:nvPr/>
            </p:nvSpPr>
            <p:spPr>
              <a:xfrm>
                <a:off x="5470263" y="3753861"/>
                <a:ext cx="611398" cy="187174"/>
              </a:xfrm>
              <a:prstGeom prst="roundRect">
                <a:avLst>
                  <a:gd name="adj" fmla="val 50000"/>
                </a:avLst>
              </a:pr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9" name="Notched Right Arrow 69">
                <a:extLst>
                  <a:ext uri="{FF2B5EF4-FFF2-40B4-BE49-F238E27FC236}">
                    <a16:creationId xmlns:a16="http://schemas.microsoft.com/office/drawing/2014/main" id="{30424955-8FFC-AD38-83DE-9264BAADC526}"/>
                  </a:ext>
                </a:extLst>
              </p:cNvPr>
              <p:cNvSpPr/>
              <p:nvPr/>
            </p:nvSpPr>
            <p:spPr>
              <a:xfrm rot="16200000">
                <a:off x="5555985" y="3444016"/>
                <a:ext cx="1075702" cy="242695"/>
              </a:xfrm>
              <a:prstGeom prst="notchedRightArrow">
                <a:avLst>
                  <a:gd name="adj1" fmla="val 100000"/>
                  <a:gd name="adj2" fmla="val 74138"/>
                </a:avLst>
              </a:prstGeom>
              <a:gradFill flip="none" rotWithShape="1">
                <a:gsLst>
                  <a:gs pos="0">
                    <a:srgbClr val="6EA56C">
                      <a:lumMod val="75000"/>
                    </a:srgbClr>
                  </a:gs>
                  <a:gs pos="100000">
                    <a:srgbClr val="6EA56C"/>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902E5EE-6BCD-659E-1CF8-8BD6E265700A}"/>
                  </a:ext>
                </a:extLst>
              </p:cNvPr>
              <p:cNvSpPr/>
              <p:nvPr/>
            </p:nvSpPr>
            <p:spPr>
              <a:xfrm rot="16200000">
                <a:off x="5931012" y="3511251"/>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6EA56C">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1" name="Arrow: Pentagon 70">
                <a:extLst>
                  <a:ext uri="{FF2B5EF4-FFF2-40B4-BE49-F238E27FC236}">
                    <a16:creationId xmlns:a16="http://schemas.microsoft.com/office/drawing/2014/main" id="{13771547-7796-B890-27E5-5C1C95687157}"/>
                  </a:ext>
                </a:extLst>
              </p:cNvPr>
              <p:cNvSpPr/>
              <p:nvPr/>
            </p:nvSpPr>
            <p:spPr>
              <a:xfrm>
                <a:off x="5619626" y="3428213"/>
                <a:ext cx="3448104" cy="325648"/>
              </a:xfrm>
              <a:prstGeom prst="homePlate">
                <a:avLst>
                  <a:gd name="adj" fmla="val 65232"/>
                </a:avLst>
              </a:prstGeom>
              <a:solidFill>
                <a:srgbClr val="6EA56C"/>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D6E5F87-F52B-1AAE-D089-C84586FE82C7}"/>
                </a:ext>
              </a:extLst>
            </p:cNvPr>
            <p:cNvGrpSpPr/>
            <p:nvPr/>
          </p:nvGrpSpPr>
          <p:grpSpPr>
            <a:xfrm>
              <a:off x="3124270" y="3158724"/>
              <a:ext cx="3597467" cy="1075702"/>
              <a:chOff x="3124270" y="4008473"/>
              <a:chExt cx="3597467" cy="1075702"/>
            </a:xfrm>
          </p:grpSpPr>
          <p:sp>
            <p:nvSpPr>
              <p:cNvPr id="74" name="Rectangle: Rounded Corners 73">
                <a:extLst>
                  <a:ext uri="{FF2B5EF4-FFF2-40B4-BE49-F238E27FC236}">
                    <a16:creationId xmlns:a16="http://schemas.microsoft.com/office/drawing/2014/main" id="{97E2A232-7D0E-E7D3-A9C3-B72153A01E64}"/>
                  </a:ext>
                </a:extLst>
              </p:cNvPr>
              <p:cNvSpPr/>
              <p:nvPr/>
            </p:nvSpPr>
            <p:spPr>
              <a:xfrm flipH="1">
                <a:off x="6409670" y="4409173"/>
                <a:ext cx="312067" cy="512822"/>
              </a:xfrm>
              <a:prstGeom prst="roundRect">
                <a:avLst>
                  <a:gd name="adj" fmla="val 35980"/>
                </a:avLst>
              </a:prstGeom>
              <a:solidFill>
                <a:srgbClr val="F15F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24497B8B-06EB-6D88-7CE7-3F73BD1C070F}"/>
                  </a:ext>
                </a:extLst>
              </p:cNvPr>
              <p:cNvSpPr/>
              <p:nvPr/>
            </p:nvSpPr>
            <p:spPr>
              <a:xfrm flipH="1">
                <a:off x="6104562" y="4734821"/>
                <a:ext cx="610215" cy="187174"/>
              </a:xfrm>
              <a:prstGeom prst="roundRect">
                <a:avLst>
                  <a:gd name="adj" fmla="val 50000"/>
                </a:avLst>
              </a:pr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6" name="Notched Right Arrow 69">
                <a:extLst>
                  <a:ext uri="{FF2B5EF4-FFF2-40B4-BE49-F238E27FC236}">
                    <a16:creationId xmlns:a16="http://schemas.microsoft.com/office/drawing/2014/main" id="{B9460517-E045-7101-B89B-AA6A98F92E52}"/>
                  </a:ext>
                </a:extLst>
              </p:cNvPr>
              <p:cNvSpPr/>
              <p:nvPr/>
            </p:nvSpPr>
            <p:spPr>
              <a:xfrm rot="5400000" flipH="1">
                <a:off x="5554560" y="4425211"/>
                <a:ext cx="1075702" cy="242225"/>
              </a:xfrm>
              <a:prstGeom prst="notchedRightArrow">
                <a:avLst>
                  <a:gd name="adj1" fmla="val 100000"/>
                  <a:gd name="adj2" fmla="val 74138"/>
                </a:avLst>
              </a:prstGeom>
              <a:gradFill flip="none" rotWithShape="1">
                <a:gsLst>
                  <a:gs pos="0">
                    <a:srgbClr val="F15F47">
                      <a:lumMod val="75000"/>
                    </a:srgbClr>
                  </a:gs>
                  <a:gs pos="100000">
                    <a:srgbClr val="F15F47"/>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C521B0AB-FD59-42F2-E325-5F43D984F56E}"/>
                  </a:ext>
                </a:extLst>
              </p:cNvPr>
              <p:cNvSpPr/>
              <p:nvPr/>
            </p:nvSpPr>
            <p:spPr>
              <a:xfrm rot="5400000" flipH="1">
                <a:off x="5929587" y="4492446"/>
                <a:ext cx="325648" cy="242225"/>
              </a:xfrm>
              <a:custGeom>
                <a:avLst/>
                <a:gdLst>
                  <a:gd name="connsiteX0" fmla="*/ 325648 w 325648"/>
                  <a:gd name="connsiteY0" fmla="*/ 242225 h 242225"/>
                  <a:gd name="connsiteX1" fmla="*/ 325648 w 325648"/>
                  <a:gd name="connsiteY1" fmla="*/ 0 h 242225"/>
                  <a:gd name="connsiteX2" fmla="*/ 0 w 325648"/>
                  <a:gd name="connsiteY2" fmla="*/ 0 h 242225"/>
                  <a:gd name="connsiteX3" fmla="*/ 0 w 325648"/>
                  <a:gd name="connsiteY3" fmla="*/ 242225 h 242225"/>
                </a:gdLst>
                <a:ahLst/>
                <a:cxnLst>
                  <a:cxn ang="0">
                    <a:pos x="connsiteX0" y="connsiteY0"/>
                  </a:cxn>
                  <a:cxn ang="0">
                    <a:pos x="connsiteX1" y="connsiteY1"/>
                  </a:cxn>
                  <a:cxn ang="0">
                    <a:pos x="connsiteX2" y="connsiteY2"/>
                  </a:cxn>
                  <a:cxn ang="0">
                    <a:pos x="connsiteX3" y="connsiteY3"/>
                  </a:cxn>
                </a:cxnLst>
                <a:rect l="l" t="t" r="r" b="b"/>
                <a:pathLst>
                  <a:path w="325648" h="242225">
                    <a:moveTo>
                      <a:pt x="325648" y="242225"/>
                    </a:moveTo>
                    <a:lnTo>
                      <a:pt x="325648" y="0"/>
                    </a:lnTo>
                    <a:lnTo>
                      <a:pt x="0" y="0"/>
                    </a:lnTo>
                    <a:lnTo>
                      <a:pt x="0" y="242225"/>
                    </a:lnTo>
                    <a:close/>
                  </a:path>
                </a:pathLst>
              </a:custGeom>
              <a:solidFill>
                <a:srgbClr val="F15F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8" name="Arrow: Pentagon 77">
                <a:extLst>
                  <a:ext uri="{FF2B5EF4-FFF2-40B4-BE49-F238E27FC236}">
                    <a16:creationId xmlns:a16="http://schemas.microsoft.com/office/drawing/2014/main" id="{11966E2C-9662-79DF-A00A-FCCFFF09ED63}"/>
                  </a:ext>
                </a:extLst>
              </p:cNvPr>
              <p:cNvSpPr/>
              <p:nvPr/>
            </p:nvSpPr>
            <p:spPr>
              <a:xfrm flipH="1">
                <a:off x="3124270" y="4409173"/>
                <a:ext cx="3441433" cy="325648"/>
              </a:xfrm>
              <a:prstGeom prst="homePlate">
                <a:avLst>
                  <a:gd name="adj" fmla="val 65232"/>
                </a:avLst>
              </a:prstGeom>
              <a:solidFill>
                <a:srgbClr val="F15F47"/>
              </a:solidFill>
              <a:ln w="12700" cap="flat" cmpd="sng" algn="ctr">
                <a:noFill/>
                <a:prstDash val="solid"/>
                <a:miter lim="800000"/>
              </a:ln>
              <a:effectLst/>
            </p:spPr>
            <p:txBody>
              <a:bodyPr lIns="246888"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3D0F6F79-B34B-EA2D-C28A-A8DBD2AB9477}"/>
                </a:ext>
              </a:extLst>
            </p:cNvPr>
            <p:cNvGrpSpPr/>
            <p:nvPr/>
          </p:nvGrpSpPr>
          <p:grpSpPr>
            <a:xfrm>
              <a:off x="5463290" y="1527413"/>
              <a:ext cx="3604440" cy="1075702"/>
              <a:chOff x="5463290" y="1065595"/>
              <a:chExt cx="3604440" cy="1075702"/>
            </a:xfrm>
          </p:grpSpPr>
          <p:sp>
            <p:nvSpPr>
              <p:cNvPr id="88" name="Rectangle: Rounded Corners 87">
                <a:extLst>
                  <a:ext uri="{FF2B5EF4-FFF2-40B4-BE49-F238E27FC236}">
                    <a16:creationId xmlns:a16="http://schemas.microsoft.com/office/drawing/2014/main" id="{C1CB7D5F-1167-0DDB-D9F4-E65732CB54AF}"/>
                  </a:ext>
                </a:extLst>
              </p:cNvPr>
              <p:cNvSpPr/>
              <p:nvPr/>
            </p:nvSpPr>
            <p:spPr>
              <a:xfrm>
                <a:off x="5463290" y="1466295"/>
                <a:ext cx="312672" cy="512822"/>
              </a:xfrm>
              <a:prstGeom prst="roundRect">
                <a:avLst>
                  <a:gd name="adj" fmla="val 35980"/>
                </a:avLst>
              </a:prstGeom>
              <a:solidFill>
                <a:srgbClr val="3AC6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3BC5ED46-7EC5-FDBA-81C4-2283DFFB3514}"/>
                  </a:ext>
                </a:extLst>
              </p:cNvPr>
              <p:cNvSpPr/>
              <p:nvPr/>
            </p:nvSpPr>
            <p:spPr>
              <a:xfrm>
                <a:off x="5470263" y="1791943"/>
                <a:ext cx="611398" cy="187174"/>
              </a:xfrm>
              <a:prstGeom prst="roundRect">
                <a:avLst>
                  <a:gd name="adj" fmla="val 50000"/>
                </a:avLst>
              </a:pr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0" name="Notched Right Arrow 69">
                <a:extLst>
                  <a:ext uri="{FF2B5EF4-FFF2-40B4-BE49-F238E27FC236}">
                    <a16:creationId xmlns:a16="http://schemas.microsoft.com/office/drawing/2014/main" id="{35E950AF-89C2-9C81-1402-E298AEADC8E6}"/>
                  </a:ext>
                </a:extLst>
              </p:cNvPr>
              <p:cNvSpPr/>
              <p:nvPr/>
            </p:nvSpPr>
            <p:spPr>
              <a:xfrm rot="16200000">
                <a:off x="5555985" y="1482098"/>
                <a:ext cx="1075702" cy="242695"/>
              </a:xfrm>
              <a:prstGeom prst="notchedRightArrow">
                <a:avLst>
                  <a:gd name="adj1" fmla="val 100000"/>
                  <a:gd name="adj2" fmla="val 74138"/>
                </a:avLst>
              </a:prstGeom>
              <a:gradFill flip="none" rotWithShape="1">
                <a:gsLst>
                  <a:gs pos="0">
                    <a:srgbClr val="3AC6E1">
                      <a:lumMod val="75000"/>
                    </a:srgbClr>
                  </a:gs>
                  <a:gs pos="100000">
                    <a:srgbClr val="3AC6E1"/>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F2619480-D36B-80F0-4B5E-CD4000637A5F}"/>
                  </a:ext>
                </a:extLst>
              </p:cNvPr>
              <p:cNvSpPr/>
              <p:nvPr/>
            </p:nvSpPr>
            <p:spPr>
              <a:xfrm rot="16200000">
                <a:off x="5931012" y="1549334"/>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3AC6E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Arrow: Pentagon 91">
                <a:extLst>
                  <a:ext uri="{FF2B5EF4-FFF2-40B4-BE49-F238E27FC236}">
                    <a16:creationId xmlns:a16="http://schemas.microsoft.com/office/drawing/2014/main" id="{C90DEEE1-31CC-0D3C-7069-A97A05319A47}"/>
                  </a:ext>
                </a:extLst>
              </p:cNvPr>
              <p:cNvSpPr/>
              <p:nvPr/>
            </p:nvSpPr>
            <p:spPr>
              <a:xfrm>
                <a:off x="5619626" y="1466295"/>
                <a:ext cx="3448104" cy="325648"/>
              </a:xfrm>
              <a:prstGeom prst="homePlate">
                <a:avLst>
                  <a:gd name="adj" fmla="val 65232"/>
                </a:avLst>
              </a:prstGeom>
              <a:solidFill>
                <a:srgbClr val="3AC6E1"/>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74521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6E47-BA52-1558-026F-39D5D1F7687E}"/>
            </a:ext>
          </a:extLst>
        </p:cNvPr>
        <p:cNvGrpSpPr/>
        <p:nvPr/>
      </p:nvGrpSpPr>
      <p:grpSpPr>
        <a:xfrm>
          <a:off x="0" y="0"/>
          <a:ext cx="0" cy="0"/>
          <a:chOff x="0" y="0"/>
          <a:chExt cx="0" cy="0"/>
        </a:xfrm>
      </p:grpSpPr>
      <p:grpSp>
        <p:nvGrpSpPr>
          <p:cNvPr id="43" name="Group 42">
            <a:extLst>
              <a:ext uri="{FF2B5EF4-FFF2-40B4-BE49-F238E27FC236}">
                <a16:creationId xmlns:a16="http://schemas.microsoft.com/office/drawing/2014/main" id="{BEBA1AFC-1CAA-79B6-5948-E9412FE96F09}"/>
              </a:ext>
            </a:extLst>
          </p:cNvPr>
          <p:cNvGrpSpPr/>
          <p:nvPr/>
        </p:nvGrpSpPr>
        <p:grpSpPr>
          <a:xfrm>
            <a:off x="605383" y="1437786"/>
            <a:ext cx="10981234" cy="3982428"/>
            <a:chOff x="641410" y="979489"/>
            <a:chExt cx="10981234" cy="3982428"/>
          </a:xfrm>
        </p:grpSpPr>
        <p:sp>
          <p:nvSpPr>
            <p:cNvPr id="49" name="TextBox 48">
              <a:extLst>
                <a:ext uri="{FF2B5EF4-FFF2-40B4-BE49-F238E27FC236}">
                  <a16:creationId xmlns:a16="http://schemas.microsoft.com/office/drawing/2014/main" id="{6A3CEBC6-61C4-28AB-B275-3222F55DD51B}"/>
                </a:ext>
              </a:extLst>
            </p:cNvPr>
            <p:cNvSpPr txBox="1"/>
            <p:nvPr/>
          </p:nvSpPr>
          <p:spPr>
            <a:xfrm>
              <a:off x="641410" y="979489"/>
              <a:ext cx="4500551" cy="1938992"/>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تنوعت أحجام العينات في هذه الدراسات، حيث تراوحت بين عينات صغيرة تتكون من حوالي (20) مشاركاً في الدراسات التجريبية، إلى عينات كبيرة تصل إلى (200) مشارك أو أكثر في الدراسات الوصفية، مع إعتماد معظم الدراسات على عينات من الذكور والإناث مع اختلاف نسب التوزيع وفقًا لطبيعة كل دراسة.</a:t>
              </a:r>
            </a:p>
          </p:txBody>
        </p:sp>
        <p:sp>
          <p:nvSpPr>
            <p:cNvPr id="52" name="TextBox 51">
              <a:extLst>
                <a:ext uri="{FF2B5EF4-FFF2-40B4-BE49-F238E27FC236}">
                  <a16:creationId xmlns:a16="http://schemas.microsoft.com/office/drawing/2014/main" id="{703F6D98-B41C-09DF-A39C-27588D43F192}"/>
                </a:ext>
              </a:extLst>
            </p:cNvPr>
            <p:cNvSpPr txBox="1"/>
            <p:nvPr/>
          </p:nvSpPr>
          <p:spPr>
            <a:xfrm>
              <a:off x="6895663" y="3022925"/>
              <a:ext cx="4726981" cy="1938992"/>
            </a:xfrm>
            <a:prstGeom prst="rect">
              <a:avLst/>
            </a:prstGeom>
            <a:noFill/>
          </p:spPr>
          <p:txBody>
            <a:bodyPr wrap="square" lIns="0" rIns="0" rtlCol="0" anchor="ctr">
              <a:spAutoFit/>
            </a:bodyPr>
            <a:lstStyle/>
            <a:p>
              <a:pPr marR="0" algn="justLow" rtl="1"/>
              <a:r>
                <a:rPr lang="ar-SA" sz="2000" b="1" dirty="0">
                  <a:latin typeface="29LT Zarid Serif Rg" panose="00000100000000000000" pitchFamily="2" charset="-78"/>
                  <a:ea typeface="Arial" panose="020B0604020202020204" pitchFamily="34" charset="0"/>
                  <a:cs typeface="29LT Zarid Serif Rg" panose="00000100000000000000" pitchFamily="2" charset="-78"/>
                </a:rPr>
                <a:t>أسهم هذا التنوع في الكليات والتخصصات، وكذلك في الفئات العمرية وأحجام العينات، في تقديم رؤية شاملة ومتكاملة حول تأثير الألعاب الإلكترونية على مختلف المراحل العمرية، سواء من الجوانب النفسية أو الإجتماعية أو السلوكية أو التعليمية، مما يعزز من قوة النتائج المستخلصة ويمنحها قدرًا أكبر من التعميم النسبي.</a:t>
              </a:r>
            </a:p>
          </p:txBody>
        </p:sp>
        <p:pic>
          <p:nvPicPr>
            <p:cNvPr id="2" name="Graphic 1" descr="Lightbulb with solid fill">
              <a:extLst>
                <a:ext uri="{FF2B5EF4-FFF2-40B4-BE49-F238E27FC236}">
                  <a16:creationId xmlns:a16="http://schemas.microsoft.com/office/drawing/2014/main" id="{F019632F-DFC1-6418-90B1-B8B4310F15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64073" y="1643577"/>
              <a:ext cx="548640" cy="548640"/>
            </a:xfrm>
            <a:prstGeom prst="rect">
              <a:avLst/>
            </a:prstGeom>
          </p:spPr>
        </p:pic>
        <p:grpSp>
          <p:nvGrpSpPr>
            <p:cNvPr id="4" name="Group 3">
              <a:extLst>
                <a:ext uri="{FF2B5EF4-FFF2-40B4-BE49-F238E27FC236}">
                  <a16:creationId xmlns:a16="http://schemas.microsoft.com/office/drawing/2014/main" id="{4635D0BD-B909-CDE4-C06D-CF07130B8409}"/>
                </a:ext>
              </a:extLst>
            </p:cNvPr>
            <p:cNvGrpSpPr/>
            <p:nvPr/>
          </p:nvGrpSpPr>
          <p:grpSpPr>
            <a:xfrm>
              <a:off x="5389400" y="1380047"/>
              <a:ext cx="3604440" cy="1075702"/>
              <a:chOff x="5463290" y="4989432"/>
              <a:chExt cx="3604440" cy="1075702"/>
            </a:xfrm>
          </p:grpSpPr>
          <p:sp>
            <p:nvSpPr>
              <p:cNvPr id="5" name="Rectangle: Rounded Corners 4">
                <a:extLst>
                  <a:ext uri="{FF2B5EF4-FFF2-40B4-BE49-F238E27FC236}">
                    <a16:creationId xmlns:a16="http://schemas.microsoft.com/office/drawing/2014/main" id="{3670D6D2-EB5D-24D5-B0EE-30D87EF29828}"/>
                  </a:ext>
                </a:extLst>
              </p:cNvPr>
              <p:cNvSpPr/>
              <p:nvPr/>
            </p:nvSpPr>
            <p:spPr>
              <a:xfrm>
                <a:off x="5463290" y="5390132"/>
                <a:ext cx="312672" cy="512822"/>
              </a:xfrm>
              <a:prstGeom prst="roundRect">
                <a:avLst>
                  <a:gd name="adj" fmla="val 35980"/>
                </a:avLst>
              </a:prstGeom>
              <a:solidFill>
                <a:srgbClr val="FBA9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00388B7-2A4C-8534-2AC2-92CCD369AB67}"/>
                  </a:ext>
                </a:extLst>
              </p:cNvPr>
              <p:cNvSpPr/>
              <p:nvPr/>
            </p:nvSpPr>
            <p:spPr>
              <a:xfrm>
                <a:off x="5470263" y="5715780"/>
                <a:ext cx="611398" cy="187174"/>
              </a:xfrm>
              <a:prstGeom prst="roundRect">
                <a:avLst>
                  <a:gd name="adj" fmla="val 50000"/>
                </a:avLst>
              </a:prstGeom>
              <a:solidFill>
                <a:srgbClr val="FBA91E">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Notched Right Arrow 69">
                <a:extLst>
                  <a:ext uri="{FF2B5EF4-FFF2-40B4-BE49-F238E27FC236}">
                    <a16:creationId xmlns:a16="http://schemas.microsoft.com/office/drawing/2014/main" id="{338F7D76-5B5F-DF32-B7EF-332C509FE5FD}"/>
                  </a:ext>
                </a:extLst>
              </p:cNvPr>
              <p:cNvSpPr/>
              <p:nvPr/>
            </p:nvSpPr>
            <p:spPr>
              <a:xfrm rot="16200000">
                <a:off x="5555985" y="5405935"/>
                <a:ext cx="1075702" cy="242695"/>
              </a:xfrm>
              <a:prstGeom prst="notchedRightArrow">
                <a:avLst>
                  <a:gd name="adj1" fmla="val 100000"/>
                  <a:gd name="adj2" fmla="val 74138"/>
                </a:avLst>
              </a:prstGeom>
              <a:gradFill flip="none" rotWithShape="1">
                <a:gsLst>
                  <a:gs pos="0">
                    <a:srgbClr val="FBA91E">
                      <a:lumMod val="75000"/>
                    </a:srgbClr>
                  </a:gs>
                  <a:gs pos="100000">
                    <a:srgbClr val="FBA91E"/>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4709D6-D67D-A7A9-AC20-22CE14C1F1E2}"/>
                  </a:ext>
                </a:extLst>
              </p:cNvPr>
              <p:cNvSpPr/>
              <p:nvPr/>
            </p:nvSpPr>
            <p:spPr>
              <a:xfrm rot="16200000">
                <a:off x="5931012" y="5473170"/>
                <a:ext cx="325648" cy="242695"/>
              </a:xfrm>
              <a:custGeom>
                <a:avLst/>
                <a:gdLst>
                  <a:gd name="connsiteX0" fmla="*/ 325648 w 325648"/>
                  <a:gd name="connsiteY0" fmla="*/ 0 h 242695"/>
                  <a:gd name="connsiteX1" fmla="*/ 325648 w 325648"/>
                  <a:gd name="connsiteY1" fmla="*/ 242695 h 242695"/>
                  <a:gd name="connsiteX2" fmla="*/ 0 w 325648"/>
                  <a:gd name="connsiteY2" fmla="*/ 242695 h 242695"/>
                  <a:gd name="connsiteX3" fmla="*/ 0 w 325648"/>
                  <a:gd name="connsiteY3" fmla="*/ 0 h 242695"/>
                </a:gdLst>
                <a:ahLst/>
                <a:cxnLst>
                  <a:cxn ang="0">
                    <a:pos x="connsiteX0" y="connsiteY0"/>
                  </a:cxn>
                  <a:cxn ang="0">
                    <a:pos x="connsiteX1" y="connsiteY1"/>
                  </a:cxn>
                  <a:cxn ang="0">
                    <a:pos x="connsiteX2" y="connsiteY2"/>
                  </a:cxn>
                  <a:cxn ang="0">
                    <a:pos x="connsiteX3" y="connsiteY3"/>
                  </a:cxn>
                </a:cxnLst>
                <a:rect l="l" t="t" r="r" b="b"/>
                <a:pathLst>
                  <a:path w="325648" h="242695">
                    <a:moveTo>
                      <a:pt x="325648" y="0"/>
                    </a:moveTo>
                    <a:lnTo>
                      <a:pt x="325648" y="242695"/>
                    </a:lnTo>
                    <a:lnTo>
                      <a:pt x="0" y="242695"/>
                    </a:lnTo>
                    <a:lnTo>
                      <a:pt x="0" y="0"/>
                    </a:lnTo>
                    <a:close/>
                  </a:path>
                </a:pathLst>
              </a:custGeom>
              <a:solidFill>
                <a:srgbClr val="FBA91E">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D5062F54-2648-4BED-AA07-EE705734B20B}"/>
                  </a:ext>
                </a:extLst>
              </p:cNvPr>
              <p:cNvSpPr/>
              <p:nvPr/>
            </p:nvSpPr>
            <p:spPr>
              <a:xfrm>
                <a:off x="5619626" y="5390132"/>
                <a:ext cx="3448104" cy="325648"/>
              </a:xfrm>
              <a:prstGeom prst="homePlate">
                <a:avLst>
                  <a:gd name="adj" fmla="val 65232"/>
                </a:avLst>
              </a:prstGeom>
              <a:solidFill>
                <a:srgbClr val="FBA91E"/>
              </a:solidFill>
              <a:ln w="12700" cap="flat" cmpd="sng" algn="ctr">
                <a:noFill/>
                <a:prstDash val="solid"/>
                <a:miter lim="800000"/>
              </a:ln>
              <a:effectLst/>
            </p:spPr>
            <p:txBody>
              <a:bodyPr lIns="246888" rIns="2743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F3D95D8-E9AB-51E6-1B5A-323C8293E6A5}"/>
                  </a:ext>
                </a:extLst>
              </p:cNvPr>
              <p:cNvSpPr txBox="1"/>
              <p:nvPr/>
            </p:nvSpPr>
            <p:spPr>
              <a:xfrm>
                <a:off x="5989295" y="5370153"/>
                <a:ext cx="184730"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grpSp>
        <p:pic>
          <p:nvPicPr>
            <p:cNvPr id="11" name="Graphic 10" descr="Bar graph with upward trend with solid fill">
              <a:extLst>
                <a:ext uri="{FF2B5EF4-FFF2-40B4-BE49-F238E27FC236}">
                  <a16:creationId xmlns:a16="http://schemas.microsoft.com/office/drawing/2014/main" id="{1E738BD7-FC19-900B-920B-7EDE84090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0746" y="3720969"/>
              <a:ext cx="548640" cy="548640"/>
            </a:xfrm>
            <a:prstGeom prst="rect">
              <a:avLst/>
            </a:prstGeom>
          </p:spPr>
        </p:pic>
        <p:grpSp>
          <p:nvGrpSpPr>
            <p:cNvPr id="12" name="Group 11">
              <a:extLst>
                <a:ext uri="{FF2B5EF4-FFF2-40B4-BE49-F238E27FC236}">
                  <a16:creationId xmlns:a16="http://schemas.microsoft.com/office/drawing/2014/main" id="{E4132D76-C5E1-2E02-9FA0-EF4322B0485F}"/>
                </a:ext>
              </a:extLst>
            </p:cNvPr>
            <p:cNvGrpSpPr/>
            <p:nvPr/>
          </p:nvGrpSpPr>
          <p:grpSpPr>
            <a:xfrm>
              <a:off x="3059618" y="3437844"/>
              <a:ext cx="3597467" cy="1075702"/>
              <a:chOff x="3124270" y="2046554"/>
              <a:chExt cx="3597467" cy="1075702"/>
            </a:xfrm>
          </p:grpSpPr>
          <p:sp>
            <p:nvSpPr>
              <p:cNvPr id="13" name="Rectangle: Rounded Corners 12">
                <a:extLst>
                  <a:ext uri="{FF2B5EF4-FFF2-40B4-BE49-F238E27FC236}">
                    <a16:creationId xmlns:a16="http://schemas.microsoft.com/office/drawing/2014/main" id="{6DFC8A03-85CE-AB9E-3DC2-0BB1E5F611F0}"/>
                  </a:ext>
                </a:extLst>
              </p:cNvPr>
              <p:cNvSpPr/>
              <p:nvPr/>
            </p:nvSpPr>
            <p:spPr>
              <a:xfrm flipH="1">
                <a:off x="6409670" y="2447254"/>
                <a:ext cx="312067" cy="512822"/>
              </a:xfrm>
              <a:prstGeom prst="roundRect">
                <a:avLst>
                  <a:gd name="adj" fmla="val 35980"/>
                </a:avLst>
              </a:prstGeom>
              <a:solidFill>
                <a:srgbClr val="2444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8A7CE36-DD7E-88BB-4F06-66A82E9CACA7}"/>
                  </a:ext>
                </a:extLst>
              </p:cNvPr>
              <p:cNvSpPr/>
              <p:nvPr/>
            </p:nvSpPr>
            <p:spPr>
              <a:xfrm flipH="1">
                <a:off x="6104562" y="2772902"/>
                <a:ext cx="610215" cy="187174"/>
              </a:xfrm>
              <a:prstGeom prst="roundRect">
                <a:avLst>
                  <a:gd name="adj" fmla="val 50000"/>
                </a:avLst>
              </a:prstGeom>
              <a:solidFill>
                <a:srgbClr val="24447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5" name="Notched Right Arrow 69">
                <a:extLst>
                  <a:ext uri="{FF2B5EF4-FFF2-40B4-BE49-F238E27FC236}">
                    <a16:creationId xmlns:a16="http://schemas.microsoft.com/office/drawing/2014/main" id="{69C624E8-6199-88CC-BF3E-8D7F2B95A305}"/>
                  </a:ext>
                </a:extLst>
              </p:cNvPr>
              <p:cNvSpPr/>
              <p:nvPr/>
            </p:nvSpPr>
            <p:spPr>
              <a:xfrm rot="5400000" flipH="1">
                <a:off x="5554560" y="2463292"/>
                <a:ext cx="1075702" cy="242225"/>
              </a:xfrm>
              <a:prstGeom prst="notchedRightArrow">
                <a:avLst>
                  <a:gd name="adj1" fmla="val 100000"/>
                  <a:gd name="adj2" fmla="val 74138"/>
                </a:avLst>
              </a:prstGeom>
              <a:gradFill flip="none" rotWithShape="1">
                <a:gsLst>
                  <a:gs pos="0">
                    <a:srgbClr val="244470">
                      <a:lumMod val="75000"/>
                    </a:srgbClr>
                  </a:gs>
                  <a:gs pos="100000">
                    <a:srgbClr val="244470"/>
                  </a:gs>
                </a:gsLst>
                <a:lin ang="10800000" scaled="1"/>
                <a:tileRect/>
              </a:gradFill>
              <a:ln w="12700" cap="flat" cmpd="sng" algn="ctr">
                <a:noFill/>
                <a:prstDash val="solid"/>
                <a:miter lim="800000"/>
              </a:ln>
              <a:effectLst/>
            </p:spPr>
            <p:txBody>
              <a:bodyPr rot="0" spcFirstLastPara="0" vertOverflow="overflow" horzOverflow="overflow" vert="horz" wrap="square" lIns="91440" tIns="45720" rIns="27432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859E4DD-FB5C-DAEE-9CB0-998C29FD0FAD}"/>
                  </a:ext>
                </a:extLst>
              </p:cNvPr>
              <p:cNvSpPr/>
              <p:nvPr/>
            </p:nvSpPr>
            <p:spPr>
              <a:xfrm rot="5400000" flipH="1">
                <a:off x="5929587" y="2530527"/>
                <a:ext cx="325648" cy="242225"/>
              </a:xfrm>
              <a:custGeom>
                <a:avLst/>
                <a:gdLst>
                  <a:gd name="connsiteX0" fmla="*/ 325648 w 325648"/>
                  <a:gd name="connsiteY0" fmla="*/ 242225 h 242225"/>
                  <a:gd name="connsiteX1" fmla="*/ 325648 w 325648"/>
                  <a:gd name="connsiteY1" fmla="*/ 0 h 242225"/>
                  <a:gd name="connsiteX2" fmla="*/ 0 w 325648"/>
                  <a:gd name="connsiteY2" fmla="*/ 0 h 242225"/>
                  <a:gd name="connsiteX3" fmla="*/ 0 w 325648"/>
                  <a:gd name="connsiteY3" fmla="*/ 242225 h 242225"/>
                </a:gdLst>
                <a:ahLst/>
                <a:cxnLst>
                  <a:cxn ang="0">
                    <a:pos x="connsiteX0" y="connsiteY0"/>
                  </a:cxn>
                  <a:cxn ang="0">
                    <a:pos x="connsiteX1" y="connsiteY1"/>
                  </a:cxn>
                  <a:cxn ang="0">
                    <a:pos x="connsiteX2" y="connsiteY2"/>
                  </a:cxn>
                  <a:cxn ang="0">
                    <a:pos x="connsiteX3" y="connsiteY3"/>
                  </a:cxn>
                </a:cxnLst>
                <a:rect l="l" t="t" r="r" b="b"/>
                <a:pathLst>
                  <a:path w="325648" h="242225">
                    <a:moveTo>
                      <a:pt x="325648" y="242225"/>
                    </a:moveTo>
                    <a:lnTo>
                      <a:pt x="325648" y="0"/>
                    </a:lnTo>
                    <a:lnTo>
                      <a:pt x="0" y="0"/>
                    </a:lnTo>
                    <a:lnTo>
                      <a:pt x="0" y="242225"/>
                    </a:lnTo>
                    <a:close/>
                  </a:path>
                </a:pathLst>
              </a:custGeom>
              <a:solidFill>
                <a:srgbClr val="244470">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Arrow: Pentagon 16">
                <a:extLst>
                  <a:ext uri="{FF2B5EF4-FFF2-40B4-BE49-F238E27FC236}">
                    <a16:creationId xmlns:a16="http://schemas.microsoft.com/office/drawing/2014/main" id="{4955BE80-63E2-DCBC-B6A1-42A62701E2FD}"/>
                  </a:ext>
                </a:extLst>
              </p:cNvPr>
              <p:cNvSpPr/>
              <p:nvPr/>
            </p:nvSpPr>
            <p:spPr>
              <a:xfrm flipH="1">
                <a:off x="3124270" y="2447254"/>
                <a:ext cx="3441433" cy="325648"/>
              </a:xfrm>
              <a:prstGeom prst="homePlate">
                <a:avLst>
                  <a:gd name="adj" fmla="val 65232"/>
                </a:avLst>
              </a:prstGeom>
              <a:solidFill>
                <a:srgbClr val="244470"/>
              </a:solidFill>
              <a:ln w="12700" cap="flat" cmpd="sng" algn="ctr">
                <a:noFill/>
                <a:prstDash val="solid"/>
                <a:miter lim="800000"/>
              </a:ln>
              <a:effectLst/>
            </p:spPr>
            <p:txBody>
              <a:bodyPr lIns="246888"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2F2F2"/>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D67679C-A3B7-405C-CAFB-136C99716580}"/>
                  </a:ext>
                </a:extLst>
              </p:cNvPr>
              <p:cNvSpPr txBox="1"/>
              <p:nvPr/>
            </p:nvSpPr>
            <p:spPr>
              <a:xfrm>
                <a:off x="5989296" y="2423549"/>
                <a:ext cx="184730"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2F2F2"/>
                  </a:solidFill>
                  <a:effectLst/>
                  <a:uLnTx/>
                  <a:uFillTx/>
                </a:endParaRPr>
              </a:p>
            </p:txBody>
          </p:sp>
        </p:grpSp>
      </p:grpSp>
    </p:spTree>
    <p:extLst>
      <p:ext uri="{BB962C8B-B14F-4D97-AF65-F5344CB8AC3E}">
        <p14:creationId xmlns:p14="http://schemas.microsoft.com/office/powerpoint/2010/main" val="2367616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A426-C2C1-7544-9923-B80AA257C0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6D87F4-1C0E-05D5-0DA9-53489EE9BACA}"/>
              </a:ext>
            </a:extLst>
          </p:cNvPr>
          <p:cNvSpPr txBox="1"/>
          <p:nvPr/>
        </p:nvSpPr>
        <p:spPr>
          <a:xfrm>
            <a:off x="646545" y="432018"/>
            <a:ext cx="11037455" cy="954107"/>
          </a:xfrm>
          <a:prstGeom prst="rect">
            <a:avLst/>
          </a:prstGeom>
          <a:noFill/>
        </p:spPr>
        <p:txBody>
          <a:bodyPr wrap="square">
            <a:spAutoFit/>
          </a:bodyPr>
          <a:lstStyle/>
          <a:p>
            <a:pPr marL="0" marR="0" algn="r" rtl="1">
              <a:buNone/>
            </a:pPr>
            <a:r>
              <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rPr>
              <a:t>فيما يلي عرض لنتائج تلك الدراسات :</a:t>
            </a:r>
          </a:p>
          <a:p>
            <a:pPr marL="0" marR="0" algn="r" rtl="1">
              <a:buNone/>
            </a:pPr>
            <a:r>
              <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rPr>
              <a:t>أولاً: واقع الإستخدام ومعدلات الإنتشار</a:t>
            </a:r>
          </a:p>
        </p:txBody>
      </p:sp>
      <p:grpSp>
        <p:nvGrpSpPr>
          <p:cNvPr id="190" name="Group 189">
            <a:extLst>
              <a:ext uri="{FF2B5EF4-FFF2-40B4-BE49-F238E27FC236}">
                <a16:creationId xmlns:a16="http://schemas.microsoft.com/office/drawing/2014/main" id="{0AA219EE-F324-3D5C-DAA8-20C6140CCF4C}"/>
              </a:ext>
            </a:extLst>
          </p:cNvPr>
          <p:cNvGrpSpPr/>
          <p:nvPr/>
        </p:nvGrpSpPr>
        <p:grpSpPr>
          <a:xfrm>
            <a:off x="1199993" y="1570682"/>
            <a:ext cx="1357103" cy="1349563"/>
            <a:chOff x="5436435" y="3296996"/>
            <a:chExt cx="1357103" cy="1349563"/>
          </a:xfrm>
        </p:grpSpPr>
        <p:sp>
          <p:nvSpPr>
            <p:cNvPr id="161" name="Rounded Rectangle 32">
              <a:extLst>
                <a:ext uri="{FF2B5EF4-FFF2-40B4-BE49-F238E27FC236}">
                  <a16:creationId xmlns:a16="http://schemas.microsoft.com/office/drawing/2014/main" id="{69CC3354-D0F3-26A1-4469-467F1F2D5E54}"/>
                </a:ext>
              </a:extLst>
            </p:cNvPr>
            <p:cNvSpPr/>
            <p:nvPr/>
          </p:nvSpPr>
          <p:spPr>
            <a:xfrm>
              <a:off x="5980976" y="3837767"/>
              <a:ext cx="268020" cy="2680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0085F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62" name="Freeform: Shape 6">
              <a:extLst>
                <a:ext uri="{FF2B5EF4-FFF2-40B4-BE49-F238E27FC236}">
                  <a16:creationId xmlns:a16="http://schemas.microsoft.com/office/drawing/2014/main" id="{D609A777-0059-DA43-146A-509249E23331}"/>
                </a:ext>
              </a:extLst>
            </p:cNvPr>
            <p:cNvSpPr/>
            <p:nvPr/>
          </p:nvSpPr>
          <p:spPr>
            <a:xfrm>
              <a:off x="5436435"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rgbClr val="0085F2"/>
            </a:solid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9" name="Group 188">
            <a:extLst>
              <a:ext uri="{FF2B5EF4-FFF2-40B4-BE49-F238E27FC236}">
                <a16:creationId xmlns:a16="http://schemas.microsoft.com/office/drawing/2014/main" id="{0C948691-6C67-F4D3-4767-5930862C3DD9}"/>
              </a:ext>
            </a:extLst>
          </p:cNvPr>
          <p:cNvGrpSpPr/>
          <p:nvPr/>
        </p:nvGrpSpPr>
        <p:grpSpPr>
          <a:xfrm>
            <a:off x="5417447" y="1570681"/>
            <a:ext cx="1357103" cy="1349563"/>
            <a:chOff x="7535672" y="3296996"/>
            <a:chExt cx="1357103" cy="1349563"/>
          </a:xfrm>
        </p:grpSpPr>
        <p:sp>
          <p:nvSpPr>
            <p:cNvPr id="163" name="Frame 17">
              <a:extLst>
                <a:ext uri="{FF2B5EF4-FFF2-40B4-BE49-F238E27FC236}">
                  <a16:creationId xmlns:a16="http://schemas.microsoft.com/office/drawing/2014/main" id="{B19AB3E5-20EB-DAB9-3D93-2FF4DDBE9C87}"/>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25AC4"/>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64" name="Freeform: Shape 7">
              <a:extLst>
                <a:ext uri="{FF2B5EF4-FFF2-40B4-BE49-F238E27FC236}">
                  <a16:creationId xmlns:a16="http://schemas.microsoft.com/office/drawing/2014/main" id="{6308E4ED-456A-B680-2D32-A4466EDF9C1F}"/>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rgbClr val="125AC4"/>
            </a:solid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8" name="Group 187">
            <a:extLst>
              <a:ext uri="{FF2B5EF4-FFF2-40B4-BE49-F238E27FC236}">
                <a16:creationId xmlns:a16="http://schemas.microsoft.com/office/drawing/2014/main" id="{2EC450D4-6EC9-04BF-01A7-A34E07550DC9}"/>
              </a:ext>
            </a:extLst>
          </p:cNvPr>
          <p:cNvGrpSpPr/>
          <p:nvPr/>
        </p:nvGrpSpPr>
        <p:grpSpPr>
          <a:xfrm>
            <a:off x="9634904" y="1570683"/>
            <a:ext cx="1357103" cy="1349563"/>
            <a:chOff x="9634908" y="3296996"/>
            <a:chExt cx="1357103" cy="1349563"/>
          </a:xfrm>
        </p:grpSpPr>
        <p:sp>
          <p:nvSpPr>
            <p:cNvPr id="165" name="Freeform: Shape 28">
              <a:extLst>
                <a:ext uri="{FF2B5EF4-FFF2-40B4-BE49-F238E27FC236}">
                  <a16:creationId xmlns:a16="http://schemas.microsoft.com/office/drawing/2014/main" id="{CAA927AF-D845-5CBD-EE91-5ACFD9EAA82F}"/>
                </a:ext>
              </a:extLst>
            </p:cNvPr>
            <p:cNvSpPr/>
            <p:nvPr/>
          </p:nvSpPr>
          <p:spPr>
            <a:xfrm>
              <a:off x="9634908"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rgbClr val="00307E"/>
            </a:solid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166" name="Round Same Side Corner Rectangle 11">
              <a:extLst>
                <a:ext uri="{FF2B5EF4-FFF2-40B4-BE49-F238E27FC236}">
                  <a16:creationId xmlns:a16="http://schemas.microsoft.com/office/drawing/2014/main" id="{6B04ACCB-6D47-5286-3E0D-187CC3BE80AA}"/>
                </a:ext>
              </a:extLst>
            </p:cNvPr>
            <p:cNvSpPr>
              <a:spLocks noChangeAspect="1"/>
            </p:cNvSpPr>
            <p:nvPr/>
          </p:nvSpPr>
          <p:spPr>
            <a:xfrm rot="9900000">
              <a:off x="10154221" y="3836535"/>
              <a:ext cx="318476" cy="27048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307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91" name="TextBox 190">
            <a:extLst>
              <a:ext uri="{FF2B5EF4-FFF2-40B4-BE49-F238E27FC236}">
                <a16:creationId xmlns:a16="http://schemas.microsoft.com/office/drawing/2014/main" id="{026A56AB-8E8B-2BEF-99D1-2D9E212B9633}"/>
              </a:ext>
            </a:extLst>
          </p:cNvPr>
          <p:cNvSpPr txBox="1"/>
          <p:nvPr/>
        </p:nvSpPr>
        <p:spPr>
          <a:xfrm>
            <a:off x="8704219" y="3139693"/>
            <a:ext cx="3218472" cy="3170099"/>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تشير البيانات المجمعة إلى أن الألعاب الإلكترونية تحظى بجاذبية هائلة وانتشار واسع بين الأطفال والشباب، حيث يمتلك نحو %46 منهم أجهزة إلكترونية خاصة تتيح لهم الوصول المستمر إلى هذه الألعاب دون قيود زمنية واضحة. ويعكس هذا الانتشار تحول الألعاب الإلكترونية من مجرد وسيلة ترفيهية إلى جزء أساسي من نمط الحياة اليومي، خاصة في ظل التطور التكنولوجي وسهولة الوصول إلى الإنترنت.</a:t>
            </a:r>
          </a:p>
        </p:txBody>
      </p:sp>
      <p:sp>
        <p:nvSpPr>
          <p:cNvPr id="192" name="TextBox 191">
            <a:extLst>
              <a:ext uri="{FF2B5EF4-FFF2-40B4-BE49-F238E27FC236}">
                <a16:creationId xmlns:a16="http://schemas.microsoft.com/office/drawing/2014/main" id="{C78068C8-AD3C-0335-84B8-4A19BB158623}"/>
              </a:ext>
            </a:extLst>
          </p:cNvPr>
          <p:cNvSpPr txBox="1"/>
          <p:nvPr/>
        </p:nvSpPr>
        <p:spPr>
          <a:xfrm>
            <a:off x="4486763" y="3139693"/>
            <a:ext cx="3218472" cy="3170099"/>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الغالبية العظمى من المستخدمين يمارسون الألعاب بشكل يومي ولساعات طويلة، تتراوح بين 3إلى 5 ساعات يومياً، وهو ما يشير إلى إرتفاع معدلات الإستخدام إلى مستويات قد تقترب من الإدمان السلوكي. ولا يقتصر الأمر على مدة الاستخدام فقط، بل يمتد إلى الارتباط النفسي والعاطفي بالألعاب، حيث تصبح وسيلة للهروب من الضغوط أو قضاء وقت الفراغ بشكل أساسي.</a:t>
            </a:r>
          </a:p>
        </p:txBody>
      </p:sp>
      <p:sp>
        <p:nvSpPr>
          <p:cNvPr id="193" name="TextBox 192">
            <a:extLst>
              <a:ext uri="{FF2B5EF4-FFF2-40B4-BE49-F238E27FC236}">
                <a16:creationId xmlns:a16="http://schemas.microsoft.com/office/drawing/2014/main" id="{AA777B95-A586-9F30-47CC-3837321CDFC7}"/>
              </a:ext>
            </a:extLst>
          </p:cNvPr>
          <p:cNvSpPr txBox="1"/>
          <p:nvPr/>
        </p:nvSpPr>
        <p:spPr>
          <a:xfrm>
            <a:off x="269307" y="3155082"/>
            <a:ext cx="3218472" cy="3139321"/>
          </a:xfrm>
          <a:prstGeom prst="rect">
            <a:avLst/>
          </a:prstGeom>
          <a:noFill/>
        </p:spPr>
        <p:txBody>
          <a:bodyPr wrap="square" lIns="0" rIns="0" rtlCol="0" anchor="ctr">
            <a:spAutoFit/>
          </a:bodyPr>
          <a:lstStyle/>
          <a:p>
            <a:pPr marR="0" algn="justLow" rtl="1"/>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تتصدر بعض الألعاب قائمة الاهتمام بشكل واضح، حيث جاءت لعبة </a:t>
            </a:r>
            <a:r>
              <a:rPr lang="en-US"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Crush</a:t>
            </a:r>
            <a:r>
              <a:rPr lang="ar-EG"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 </a:t>
            </a:r>
            <a:r>
              <a:rPr lang="en-US"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Candy</a:t>
            </a:r>
            <a:r>
              <a:rPr lang="ar-EG"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  </a:t>
            </a:r>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في المقدمة بنسبة %52.0، تليها لعبة  </a:t>
            </a:r>
            <a:r>
              <a:rPr lang="en-US"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PUBG</a:t>
            </a:r>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بنسبة %48.5، ثم لعبة </a:t>
            </a:r>
            <a:r>
              <a:rPr lang="en-US"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Subway Surfers </a:t>
            </a:r>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بنسبة 48.0%، وهو ما يعكس تنوع اهتمامات المستخدمين بين الألعاب البسيطة الترفيهية والألعاب القتالية التنافسية. </a:t>
            </a:r>
          </a:p>
          <a:p>
            <a:pPr marR="0" algn="justLow" rtl="1"/>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ويُلاحظ أن هذا التنوع يساهم في توسيع قاعدة المستخدمين، حيث تجذب الألعاب البسيطة الفئات العمرية الأصغر، بينما تميل الفئات الأكبر إلى الألعاب التي تتضمن تحديًا ومنافسة.</a:t>
            </a:r>
          </a:p>
        </p:txBody>
      </p:sp>
    </p:spTree>
    <p:extLst>
      <p:ext uri="{BB962C8B-B14F-4D97-AF65-F5344CB8AC3E}">
        <p14:creationId xmlns:p14="http://schemas.microsoft.com/office/powerpoint/2010/main" val="252031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1AC20-0ABA-D96F-5F0E-A6763B6226A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FE4DF30-5D4C-F491-D10E-3B9F2F9178B5}"/>
              </a:ext>
            </a:extLst>
          </p:cNvPr>
          <p:cNvGrpSpPr/>
          <p:nvPr/>
        </p:nvGrpSpPr>
        <p:grpSpPr>
          <a:xfrm>
            <a:off x="1689729" y="1150160"/>
            <a:ext cx="8812542" cy="4557680"/>
            <a:chOff x="1689729" y="674759"/>
            <a:chExt cx="8812542" cy="4557680"/>
          </a:xfrm>
        </p:grpSpPr>
        <p:grpSp>
          <p:nvGrpSpPr>
            <p:cNvPr id="189" name="Group 188">
              <a:extLst>
                <a:ext uri="{FF2B5EF4-FFF2-40B4-BE49-F238E27FC236}">
                  <a16:creationId xmlns:a16="http://schemas.microsoft.com/office/drawing/2014/main" id="{AD98970D-56DE-DB8E-3CB1-071850667447}"/>
                </a:ext>
              </a:extLst>
            </p:cNvPr>
            <p:cNvGrpSpPr/>
            <p:nvPr/>
          </p:nvGrpSpPr>
          <p:grpSpPr>
            <a:xfrm>
              <a:off x="2620413" y="2163094"/>
              <a:ext cx="1357103" cy="1349563"/>
              <a:chOff x="7535672" y="3296996"/>
              <a:chExt cx="1357103" cy="1349563"/>
            </a:xfrm>
            <a:solidFill>
              <a:srgbClr val="7030A0"/>
            </a:solidFill>
          </p:grpSpPr>
          <p:sp>
            <p:nvSpPr>
              <p:cNvPr id="163" name="Frame 17">
                <a:extLst>
                  <a:ext uri="{FF2B5EF4-FFF2-40B4-BE49-F238E27FC236}">
                    <a16:creationId xmlns:a16="http://schemas.microsoft.com/office/drawing/2014/main" id="{E3484DB7-1F23-84C6-32B4-C2E6E5C5B271}"/>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64" name="Freeform: Shape 7">
                <a:extLst>
                  <a:ext uri="{FF2B5EF4-FFF2-40B4-BE49-F238E27FC236}">
                    <a16:creationId xmlns:a16="http://schemas.microsoft.com/office/drawing/2014/main" id="{FDE3423C-1352-01CE-1409-53428FE7FB8D}"/>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8" name="Group 187">
              <a:extLst>
                <a:ext uri="{FF2B5EF4-FFF2-40B4-BE49-F238E27FC236}">
                  <a16:creationId xmlns:a16="http://schemas.microsoft.com/office/drawing/2014/main" id="{4B8E9E64-37FD-E941-A072-59110DE6607B}"/>
                </a:ext>
              </a:extLst>
            </p:cNvPr>
            <p:cNvGrpSpPr/>
            <p:nvPr/>
          </p:nvGrpSpPr>
          <p:grpSpPr>
            <a:xfrm>
              <a:off x="7732409" y="674759"/>
              <a:ext cx="1357103" cy="1349563"/>
              <a:chOff x="9634908" y="3296996"/>
              <a:chExt cx="1357103" cy="1349563"/>
            </a:xfrm>
            <a:solidFill>
              <a:srgbClr val="ED7D31"/>
            </a:solidFill>
          </p:grpSpPr>
          <p:sp>
            <p:nvSpPr>
              <p:cNvPr id="165" name="Freeform: Shape 28">
                <a:extLst>
                  <a:ext uri="{FF2B5EF4-FFF2-40B4-BE49-F238E27FC236}">
                    <a16:creationId xmlns:a16="http://schemas.microsoft.com/office/drawing/2014/main" id="{E033F0A4-0C63-00EF-D62A-BEC916FC74DD}"/>
                  </a:ext>
                </a:extLst>
              </p:cNvPr>
              <p:cNvSpPr/>
              <p:nvPr/>
            </p:nvSpPr>
            <p:spPr>
              <a:xfrm>
                <a:off x="9634908"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Arial"/>
                  <a:ea typeface="Arial Unicode MS"/>
                </a:endParaRPr>
              </a:p>
            </p:txBody>
          </p:sp>
          <p:sp>
            <p:nvSpPr>
              <p:cNvPr id="166" name="Round Same Side Corner Rectangle 11">
                <a:extLst>
                  <a:ext uri="{FF2B5EF4-FFF2-40B4-BE49-F238E27FC236}">
                    <a16:creationId xmlns:a16="http://schemas.microsoft.com/office/drawing/2014/main" id="{88746F55-0D89-611E-2409-2BEC9ADCCD9B}"/>
                  </a:ext>
                </a:extLst>
              </p:cNvPr>
              <p:cNvSpPr>
                <a:spLocks noChangeAspect="1"/>
              </p:cNvSpPr>
              <p:nvPr/>
            </p:nvSpPr>
            <p:spPr>
              <a:xfrm rot="9900000">
                <a:off x="10154221" y="3836535"/>
                <a:ext cx="318476" cy="27048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0000"/>
                  </a:solidFill>
                  <a:effectLst/>
                  <a:uLnTx/>
                  <a:uFillTx/>
                  <a:latin typeface="Arial"/>
                  <a:ea typeface="Arial Unicode MS"/>
                  <a:cs typeface="+mn-cs"/>
                </a:endParaRPr>
              </a:p>
            </p:txBody>
          </p:sp>
        </p:grpSp>
        <p:sp>
          <p:nvSpPr>
            <p:cNvPr id="191" name="TextBox 190">
              <a:extLst>
                <a:ext uri="{FF2B5EF4-FFF2-40B4-BE49-F238E27FC236}">
                  <a16:creationId xmlns:a16="http://schemas.microsoft.com/office/drawing/2014/main" id="{9FC3E106-8F79-758C-521E-52592D0DFAFA}"/>
                </a:ext>
              </a:extLst>
            </p:cNvPr>
            <p:cNvSpPr txBox="1"/>
            <p:nvPr/>
          </p:nvSpPr>
          <p:spPr>
            <a:xfrm>
              <a:off x="6319652" y="2185451"/>
              <a:ext cx="4182619" cy="3046988"/>
            </a:xfrm>
            <a:prstGeom prst="rect">
              <a:avLst/>
            </a:prstGeom>
            <a:noFill/>
          </p:spPr>
          <p:txBody>
            <a:bodyPr wrap="square" lIns="0" rIns="0" rtlCol="0" anchor="ctr">
              <a:spAutoFit/>
            </a:bodyPr>
            <a:lstStyle/>
            <a:p>
              <a:pPr marR="0" algn="justLow" rtl="1"/>
              <a:r>
                <a:rPr lang="ar-SA" sz="24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يرتبط انتشار هذه الألعاب بعدة عوامل، من أهمها عناصر الجذب البصرية والسمعية، مثل الألوان الزاهية،والمؤثرات الصوتية، والتصميم التفاعلي، والتي تُعد من أبرز الأسباب التي تدفع المستخدمين للإستمرار  في اللعب لفترات طويلة. كما تلعب سهولة الإستخدام وإمكانية اللعب في أي وقت ومن أي مكان دوراً مهماً في تعزيز هذا الإنتشار.</a:t>
              </a:r>
            </a:p>
          </p:txBody>
        </p:sp>
        <p:sp>
          <p:nvSpPr>
            <p:cNvPr id="192" name="TextBox 191">
              <a:extLst>
                <a:ext uri="{FF2B5EF4-FFF2-40B4-BE49-F238E27FC236}">
                  <a16:creationId xmlns:a16="http://schemas.microsoft.com/office/drawing/2014/main" id="{BC7CB3FE-31E9-1ECA-88DC-4F38FAD1621D}"/>
                </a:ext>
              </a:extLst>
            </p:cNvPr>
            <p:cNvSpPr txBox="1"/>
            <p:nvPr/>
          </p:nvSpPr>
          <p:spPr>
            <a:xfrm>
              <a:off x="1689729" y="3708945"/>
              <a:ext cx="3218472" cy="1200329"/>
            </a:xfrm>
            <a:prstGeom prst="rect">
              <a:avLst/>
            </a:prstGeom>
            <a:noFill/>
          </p:spPr>
          <p:txBody>
            <a:bodyPr wrap="square" lIns="0" rIns="0" rtlCol="0" anchor="ctr">
              <a:spAutoFit/>
            </a:bodyPr>
            <a:lstStyle/>
            <a:p>
              <a:pPr marR="0" algn="justLow" rtl="1"/>
              <a:r>
                <a:rPr lang="ar-SA" sz="24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أصبح العالم الرقمي هو البديل الأول للأنشطة الواقعية مثل الرياضة أو التفاعل الاجتماعي المباشر</a:t>
              </a:r>
            </a:p>
          </p:txBody>
        </p:sp>
      </p:grpSp>
    </p:spTree>
    <p:extLst>
      <p:ext uri="{BB962C8B-B14F-4D97-AF65-F5344CB8AC3E}">
        <p14:creationId xmlns:p14="http://schemas.microsoft.com/office/powerpoint/2010/main" val="347272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0DC6-A1BB-AE4E-3A80-C54777A256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7EB647-A9AD-5E84-8F00-37DAEFC63724}"/>
              </a:ext>
            </a:extLst>
          </p:cNvPr>
          <p:cNvSpPr txBox="1"/>
          <p:nvPr/>
        </p:nvSpPr>
        <p:spPr>
          <a:xfrm>
            <a:off x="646545" y="773762"/>
            <a:ext cx="11037455" cy="892552"/>
          </a:xfrm>
          <a:prstGeom prst="rect">
            <a:avLst/>
          </a:prstGeom>
          <a:noFill/>
        </p:spPr>
        <p:txBody>
          <a:bodyPr wrap="square">
            <a:spAutoFit/>
          </a:bodyPr>
          <a:lstStyle/>
          <a:p>
            <a:pPr marL="0" marR="0" algn="r" rtl="1">
              <a:buNone/>
            </a:pPr>
            <a:r>
              <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rPr>
              <a:t>ثانياً: التأثيرات الصحية والبدنية</a:t>
            </a:r>
            <a:endParaRPr lang="ar-EG"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endParaRPr>
          </a:p>
          <a:p>
            <a:pPr algn="r" rtl="1"/>
            <a:r>
              <a:rPr lang="ar-SA" sz="2400" b="1" dirty="0">
                <a:solidFill>
                  <a:schemeClr val="bg2">
                    <a:lumMod val="25000"/>
                  </a:schemeClr>
                </a:solidFill>
                <a:latin typeface="29LT Zarid Serif Rg" panose="00000100000000000000" pitchFamily="2" charset="-78"/>
                <a:cs typeface="29LT Zarid Serif Rg" panose="00000100000000000000" pitchFamily="2" charset="-78"/>
              </a:rPr>
              <a:t>أثبتت الدراسات أن هذه الممارسات تؤدي إلى مشكلات صحية متعددة تؤثر على جودة حياة الطلاب وأدائهم اليومي</a:t>
            </a:r>
            <a:r>
              <a:rPr lang="ar-SA" b="1" dirty="0"/>
              <a:t>.</a:t>
            </a:r>
            <a:endPar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190" name="Group 189">
            <a:extLst>
              <a:ext uri="{FF2B5EF4-FFF2-40B4-BE49-F238E27FC236}">
                <a16:creationId xmlns:a16="http://schemas.microsoft.com/office/drawing/2014/main" id="{E4AA8A65-531E-061D-3A9B-34EFC141F8D6}"/>
              </a:ext>
            </a:extLst>
          </p:cNvPr>
          <p:cNvGrpSpPr/>
          <p:nvPr/>
        </p:nvGrpSpPr>
        <p:grpSpPr>
          <a:xfrm>
            <a:off x="1061449" y="2124857"/>
            <a:ext cx="1357103" cy="1349563"/>
            <a:chOff x="5436435" y="3296996"/>
            <a:chExt cx="1357103" cy="1349563"/>
          </a:xfrm>
          <a:solidFill>
            <a:schemeClr val="accent1">
              <a:lumMod val="75000"/>
            </a:schemeClr>
          </a:solidFill>
        </p:grpSpPr>
        <p:sp>
          <p:nvSpPr>
            <p:cNvPr id="161" name="Rounded Rectangle 32">
              <a:extLst>
                <a:ext uri="{FF2B5EF4-FFF2-40B4-BE49-F238E27FC236}">
                  <a16:creationId xmlns:a16="http://schemas.microsoft.com/office/drawing/2014/main" id="{1A88B181-6424-AF3D-4C00-AF4BA145CC74}"/>
                </a:ext>
              </a:extLst>
            </p:cNvPr>
            <p:cNvSpPr/>
            <p:nvPr/>
          </p:nvSpPr>
          <p:spPr>
            <a:xfrm>
              <a:off x="5980976" y="3837767"/>
              <a:ext cx="268020" cy="2680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62" name="Freeform: Shape 6">
              <a:extLst>
                <a:ext uri="{FF2B5EF4-FFF2-40B4-BE49-F238E27FC236}">
                  <a16:creationId xmlns:a16="http://schemas.microsoft.com/office/drawing/2014/main" id="{6CE190D2-45EB-1E13-04B5-353D2A0EBDD0}"/>
                </a:ext>
              </a:extLst>
            </p:cNvPr>
            <p:cNvSpPr/>
            <p:nvPr/>
          </p:nvSpPr>
          <p:spPr>
            <a:xfrm>
              <a:off x="5436435"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9" name="Group 188">
            <a:extLst>
              <a:ext uri="{FF2B5EF4-FFF2-40B4-BE49-F238E27FC236}">
                <a16:creationId xmlns:a16="http://schemas.microsoft.com/office/drawing/2014/main" id="{9619F80A-2D9F-ECE8-1AE5-39DB4BE24925}"/>
              </a:ext>
            </a:extLst>
          </p:cNvPr>
          <p:cNvGrpSpPr/>
          <p:nvPr/>
        </p:nvGrpSpPr>
        <p:grpSpPr>
          <a:xfrm>
            <a:off x="7126172" y="2124856"/>
            <a:ext cx="1357103" cy="1349563"/>
            <a:chOff x="7535672" y="3296996"/>
            <a:chExt cx="1357103" cy="1349563"/>
          </a:xfrm>
          <a:solidFill>
            <a:schemeClr val="tx2">
              <a:lumMod val="75000"/>
            </a:schemeClr>
          </a:solidFill>
        </p:grpSpPr>
        <p:sp>
          <p:nvSpPr>
            <p:cNvPr id="163" name="Frame 17">
              <a:extLst>
                <a:ext uri="{FF2B5EF4-FFF2-40B4-BE49-F238E27FC236}">
                  <a16:creationId xmlns:a16="http://schemas.microsoft.com/office/drawing/2014/main" id="{2C93883F-B08B-51D7-2FEB-7CEFC1C1168D}"/>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64" name="Freeform: Shape 7">
              <a:extLst>
                <a:ext uri="{FF2B5EF4-FFF2-40B4-BE49-F238E27FC236}">
                  <a16:creationId xmlns:a16="http://schemas.microsoft.com/office/drawing/2014/main" id="{FC994C90-23BC-F88C-73FA-FFB34D4D7761}"/>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8" name="Group 187">
            <a:extLst>
              <a:ext uri="{FF2B5EF4-FFF2-40B4-BE49-F238E27FC236}">
                <a16:creationId xmlns:a16="http://schemas.microsoft.com/office/drawing/2014/main" id="{E70ABA77-F9BE-F238-2583-E7CB944B09C2}"/>
              </a:ext>
            </a:extLst>
          </p:cNvPr>
          <p:cNvGrpSpPr/>
          <p:nvPr/>
        </p:nvGrpSpPr>
        <p:grpSpPr>
          <a:xfrm>
            <a:off x="10124431" y="2124858"/>
            <a:ext cx="1357103" cy="1349563"/>
            <a:chOff x="9634908" y="3296996"/>
            <a:chExt cx="1357103" cy="1349563"/>
          </a:xfrm>
          <a:solidFill>
            <a:schemeClr val="accent2">
              <a:lumMod val="75000"/>
            </a:schemeClr>
          </a:solidFill>
        </p:grpSpPr>
        <p:sp>
          <p:nvSpPr>
            <p:cNvPr id="165" name="Freeform: Shape 28">
              <a:extLst>
                <a:ext uri="{FF2B5EF4-FFF2-40B4-BE49-F238E27FC236}">
                  <a16:creationId xmlns:a16="http://schemas.microsoft.com/office/drawing/2014/main" id="{9E6A8111-C0A3-7819-E7BA-332C60528EC6}"/>
                </a:ext>
              </a:extLst>
            </p:cNvPr>
            <p:cNvSpPr/>
            <p:nvPr/>
          </p:nvSpPr>
          <p:spPr>
            <a:xfrm>
              <a:off x="9634908"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166" name="Round Same Side Corner Rectangle 11">
              <a:extLst>
                <a:ext uri="{FF2B5EF4-FFF2-40B4-BE49-F238E27FC236}">
                  <a16:creationId xmlns:a16="http://schemas.microsoft.com/office/drawing/2014/main" id="{F8F6B7CF-6EF2-C822-AB4B-EA3DFF876FC5}"/>
                </a:ext>
              </a:extLst>
            </p:cNvPr>
            <p:cNvSpPr>
              <a:spLocks noChangeAspect="1"/>
            </p:cNvSpPr>
            <p:nvPr/>
          </p:nvSpPr>
          <p:spPr>
            <a:xfrm rot="9900000">
              <a:off x="10154221" y="3836535"/>
              <a:ext cx="318476" cy="27048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91" name="TextBox 190">
            <a:extLst>
              <a:ext uri="{FF2B5EF4-FFF2-40B4-BE49-F238E27FC236}">
                <a16:creationId xmlns:a16="http://schemas.microsoft.com/office/drawing/2014/main" id="{BDC65EA4-340E-BB0D-CF15-24796911EC4A}"/>
              </a:ext>
            </a:extLst>
          </p:cNvPr>
          <p:cNvSpPr txBox="1"/>
          <p:nvPr/>
        </p:nvSpPr>
        <p:spPr>
          <a:xfrm>
            <a:off x="9634903" y="3702958"/>
            <a:ext cx="2287787" cy="2246769"/>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فيما يتعلق بالمشكلات البصرية، تشير البيانات إلى أن نسبة كبيرة من الطلاب، تصل إلى نحو 45%، يعانون من إجهاد العين أو ضعف النظر نتيجة التعرض المستمر للشاشات لفترات طويلة دون راحة كافية.</a:t>
            </a:r>
          </a:p>
        </p:txBody>
      </p:sp>
      <p:sp>
        <p:nvSpPr>
          <p:cNvPr id="192" name="TextBox 191">
            <a:extLst>
              <a:ext uri="{FF2B5EF4-FFF2-40B4-BE49-F238E27FC236}">
                <a16:creationId xmlns:a16="http://schemas.microsoft.com/office/drawing/2014/main" id="{BCC5FEDD-6BE7-0F30-890B-0D9503FFB834}"/>
              </a:ext>
            </a:extLst>
          </p:cNvPr>
          <p:cNvSpPr txBox="1"/>
          <p:nvPr/>
        </p:nvSpPr>
        <p:spPr>
          <a:xfrm>
            <a:off x="6659412" y="3690745"/>
            <a:ext cx="2375853" cy="286232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من ناحية النوم، فقد لوحظ أن المدمنين على الألعاب الإلكترونية يعانون من إضطرابات واضحة في نمط النوم، حيث تنخفض ساعات النوم لديهم بشكل ملحوظ، إلى جانب تراجع مستوى اليقظة الذهنية، مما يعكس تأثيراً سلبياً واضحًا على التوازن البيولوجي للطلاب.</a:t>
            </a:r>
          </a:p>
        </p:txBody>
      </p:sp>
      <p:sp>
        <p:nvSpPr>
          <p:cNvPr id="193" name="TextBox 192">
            <a:extLst>
              <a:ext uri="{FF2B5EF4-FFF2-40B4-BE49-F238E27FC236}">
                <a16:creationId xmlns:a16="http://schemas.microsoft.com/office/drawing/2014/main" id="{4B74152E-2489-846B-E969-818D6C1E4863}"/>
              </a:ext>
            </a:extLst>
          </p:cNvPr>
          <p:cNvSpPr txBox="1"/>
          <p:nvPr/>
        </p:nvSpPr>
        <p:spPr>
          <a:xfrm>
            <a:off x="552074" y="3748160"/>
            <a:ext cx="2338908" cy="2308324"/>
          </a:xfrm>
          <a:prstGeom prst="rect">
            <a:avLst/>
          </a:prstGeom>
          <a:noFill/>
        </p:spPr>
        <p:txBody>
          <a:bodyPr wrap="square" lIns="0" rIns="0" rtlCol="0" anchor="ctr">
            <a:spAutoFit/>
          </a:bodyPr>
          <a:lstStyle/>
          <a:p>
            <a:pPr marR="0" algn="justLow" rtl="1"/>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رصد عدد من الإصابات البدنية المرتبطة بالاستخدام المفرط، مثل تقوس العمود الفقري نتيجة الجلوس الخاطئ، وآلام في الأصابع بسبب الاستخدام المتكرر للأجهزة، فضلاً عن الصداع المزمن الناتج عن الإجهاد المستمر والتعرض الطويل للشاشات.</a:t>
            </a:r>
          </a:p>
        </p:txBody>
      </p:sp>
      <p:grpSp>
        <p:nvGrpSpPr>
          <p:cNvPr id="2" name="Group 1">
            <a:extLst>
              <a:ext uri="{FF2B5EF4-FFF2-40B4-BE49-F238E27FC236}">
                <a16:creationId xmlns:a16="http://schemas.microsoft.com/office/drawing/2014/main" id="{C18ADB9D-CAB4-D7C4-65AF-118BB8D5E65D}"/>
              </a:ext>
            </a:extLst>
          </p:cNvPr>
          <p:cNvGrpSpPr/>
          <p:nvPr/>
        </p:nvGrpSpPr>
        <p:grpSpPr>
          <a:xfrm>
            <a:off x="4059708" y="2124856"/>
            <a:ext cx="1357103" cy="1349563"/>
            <a:chOff x="7535672" y="3296996"/>
            <a:chExt cx="1357103" cy="1349563"/>
          </a:xfrm>
          <a:solidFill>
            <a:schemeClr val="accent6">
              <a:lumMod val="75000"/>
            </a:schemeClr>
          </a:solidFill>
        </p:grpSpPr>
        <p:sp>
          <p:nvSpPr>
            <p:cNvPr id="4" name="Frame 17">
              <a:extLst>
                <a:ext uri="{FF2B5EF4-FFF2-40B4-BE49-F238E27FC236}">
                  <a16:creationId xmlns:a16="http://schemas.microsoft.com/office/drawing/2014/main" id="{6AD011F0-80DF-8C0E-BD83-8101BD22D863}"/>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Freeform: Shape 7">
              <a:extLst>
                <a:ext uri="{FF2B5EF4-FFF2-40B4-BE49-F238E27FC236}">
                  <a16:creationId xmlns:a16="http://schemas.microsoft.com/office/drawing/2014/main" id="{88F17EF7-F914-E992-97B9-77255740ACCE}"/>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sp>
        <p:nvSpPr>
          <p:cNvPr id="6" name="TextBox 5">
            <a:extLst>
              <a:ext uri="{FF2B5EF4-FFF2-40B4-BE49-F238E27FC236}">
                <a16:creationId xmlns:a16="http://schemas.microsoft.com/office/drawing/2014/main" id="{6581307B-D1E0-D00F-7C87-6E39AC5A9373}"/>
              </a:ext>
            </a:extLst>
          </p:cNvPr>
          <p:cNvSpPr txBox="1"/>
          <p:nvPr/>
        </p:nvSpPr>
        <p:spPr>
          <a:xfrm>
            <a:off x="3587270" y="3690745"/>
            <a:ext cx="2375853" cy="286232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أظهرت الدراسات أن %83 من المشاركين يفضلون إستخدام الهواتف المحمولة في أوضاع جلوس غير صحية ولفترات طويلة.             </a:t>
            </a:r>
            <a:endParaRPr lang="ar-EG"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endParaRPr>
          </a:p>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ويؤدي ذلك إلى زيادة احتمالات الإصابة بالسمنة نتيجة قلة الحركة واعتماد نمط حياة خامل.</a:t>
            </a:r>
          </a:p>
        </p:txBody>
      </p:sp>
    </p:spTree>
    <p:extLst>
      <p:ext uri="{BB962C8B-B14F-4D97-AF65-F5344CB8AC3E}">
        <p14:creationId xmlns:p14="http://schemas.microsoft.com/office/powerpoint/2010/main" val="4031716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889DB-5BFF-E945-8E2A-C0450591B6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A13C6D-0B2C-25D7-CC7F-5DED2933D495}"/>
              </a:ext>
            </a:extLst>
          </p:cNvPr>
          <p:cNvSpPr txBox="1"/>
          <p:nvPr/>
        </p:nvSpPr>
        <p:spPr>
          <a:xfrm>
            <a:off x="646545" y="552093"/>
            <a:ext cx="11037455" cy="523220"/>
          </a:xfrm>
          <a:prstGeom prst="rect">
            <a:avLst/>
          </a:prstGeom>
          <a:noFill/>
        </p:spPr>
        <p:txBody>
          <a:bodyPr wrap="square">
            <a:spAutoFit/>
          </a:bodyPr>
          <a:lstStyle/>
          <a:p>
            <a:pPr marL="0" marR="0" algn="r" rtl="1">
              <a:buNone/>
            </a:pPr>
            <a:r>
              <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rPr>
              <a:t>ثالثا التأثيرات النفسية </a:t>
            </a:r>
            <a:endParaRPr lang="ar-EG"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17" name="Group 16">
            <a:extLst>
              <a:ext uri="{FF2B5EF4-FFF2-40B4-BE49-F238E27FC236}">
                <a16:creationId xmlns:a16="http://schemas.microsoft.com/office/drawing/2014/main" id="{8B97AA1A-76F1-1FAE-E8BD-071ADEE4A568}"/>
              </a:ext>
            </a:extLst>
          </p:cNvPr>
          <p:cNvGrpSpPr/>
          <p:nvPr/>
        </p:nvGrpSpPr>
        <p:grpSpPr>
          <a:xfrm>
            <a:off x="4662166" y="2295293"/>
            <a:ext cx="2867668" cy="2267414"/>
            <a:chOff x="3648812" y="2185919"/>
            <a:chExt cx="4709648" cy="3723835"/>
          </a:xfrm>
        </p:grpSpPr>
        <p:grpSp>
          <p:nvGrpSpPr>
            <p:cNvPr id="7" name="Group 6">
              <a:extLst>
                <a:ext uri="{FF2B5EF4-FFF2-40B4-BE49-F238E27FC236}">
                  <a16:creationId xmlns:a16="http://schemas.microsoft.com/office/drawing/2014/main" id="{08E959EA-A450-4F34-B5A5-DDDE60E63EB7}"/>
                </a:ext>
              </a:extLst>
            </p:cNvPr>
            <p:cNvGrpSpPr/>
            <p:nvPr/>
          </p:nvGrpSpPr>
          <p:grpSpPr>
            <a:xfrm>
              <a:off x="3648812" y="2185919"/>
              <a:ext cx="4709648" cy="3723835"/>
              <a:chOff x="2228055" y="1971102"/>
              <a:chExt cx="4575969" cy="3618138"/>
            </a:xfrm>
          </p:grpSpPr>
          <p:sp>
            <p:nvSpPr>
              <p:cNvPr id="11" name="Freeform 18">
                <a:extLst>
                  <a:ext uri="{FF2B5EF4-FFF2-40B4-BE49-F238E27FC236}">
                    <a16:creationId xmlns:a16="http://schemas.microsoft.com/office/drawing/2014/main" id="{D529821D-A296-4AAB-9557-A7E6BFC89F91}"/>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rgbClr val="82B13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ysClr val="windowText" lastClr="000000"/>
                  </a:solidFill>
                  <a:effectLst/>
                  <a:uLnTx/>
                  <a:uFillTx/>
                  <a:latin typeface="Arial"/>
                  <a:ea typeface="Arial Unicode MS"/>
                  <a:cs typeface="+mn-cs"/>
                </a:endParaRPr>
              </a:p>
            </p:txBody>
          </p:sp>
          <p:grpSp>
            <p:nvGrpSpPr>
              <p:cNvPr id="12" name="Group 11">
                <a:extLst>
                  <a:ext uri="{FF2B5EF4-FFF2-40B4-BE49-F238E27FC236}">
                    <a16:creationId xmlns:a16="http://schemas.microsoft.com/office/drawing/2014/main" id="{46021DAB-8C67-4A52-851F-FAD0C681A067}"/>
                  </a:ext>
                </a:extLst>
              </p:cNvPr>
              <p:cNvGrpSpPr/>
              <p:nvPr/>
            </p:nvGrpSpPr>
            <p:grpSpPr>
              <a:xfrm>
                <a:off x="4023554" y="4019367"/>
                <a:ext cx="1008112" cy="734938"/>
                <a:chOff x="3509379" y="4293096"/>
                <a:chExt cx="1008112" cy="734938"/>
              </a:xfrm>
            </p:grpSpPr>
            <p:sp>
              <p:nvSpPr>
                <p:cNvPr id="14" name="Rounded Rectangle 10">
                  <a:extLst>
                    <a:ext uri="{FF2B5EF4-FFF2-40B4-BE49-F238E27FC236}">
                      <a16:creationId xmlns:a16="http://schemas.microsoft.com/office/drawing/2014/main" id="{D9788370-318A-48CE-AC46-9D12308F7092}"/>
                    </a:ext>
                  </a:extLst>
                </p:cNvPr>
                <p:cNvSpPr/>
                <p:nvPr/>
              </p:nvSpPr>
              <p:spPr>
                <a:xfrm>
                  <a:off x="3509379" y="4293096"/>
                  <a:ext cx="1008112" cy="180000"/>
                </a:xfrm>
                <a:prstGeom prst="roundRect">
                  <a:avLst>
                    <a:gd name="adj" fmla="val 50000"/>
                  </a:avLst>
                </a:prstGeom>
                <a:solidFill>
                  <a:srgbClr val="44546A">
                    <a:lumMod val="50000"/>
                    <a:alpha val="7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ysClr val="window" lastClr="FFFFFF"/>
                    </a:solidFill>
                    <a:effectLst/>
                    <a:uLnTx/>
                    <a:uFillTx/>
                    <a:latin typeface="Arial"/>
                    <a:ea typeface="Arial Unicode MS"/>
                    <a:cs typeface="+mn-cs"/>
                  </a:endParaRPr>
                </a:p>
              </p:txBody>
            </p:sp>
            <p:sp>
              <p:nvSpPr>
                <p:cNvPr id="15" name="Rounded Rectangle 13">
                  <a:extLst>
                    <a:ext uri="{FF2B5EF4-FFF2-40B4-BE49-F238E27FC236}">
                      <a16:creationId xmlns:a16="http://schemas.microsoft.com/office/drawing/2014/main" id="{6D0C631F-E383-4610-928B-18AD17874FC6}"/>
                    </a:ext>
                  </a:extLst>
                </p:cNvPr>
                <p:cNvSpPr/>
                <p:nvPr/>
              </p:nvSpPr>
              <p:spPr>
                <a:xfrm>
                  <a:off x="3581435" y="4537695"/>
                  <a:ext cx="864000" cy="180000"/>
                </a:xfrm>
                <a:prstGeom prst="roundRect">
                  <a:avLst>
                    <a:gd name="adj" fmla="val 50000"/>
                  </a:avLst>
                </a:prstGeom>
                <a:solidFill>
                  <a:srgbClr val="44546A">
                    <a:lumMod val="50000"/>
                    <a:alpha val="7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ysClr val="window" lastClr="FFFFFF"/>
                    </a:solidFill>
                    <a:effectLst/>
                    <a:uLnTx/>
                    <a:uFillTx/>
                    <a:latin typeface="Arial"/>
                    <a:ea typeface="Arial Unicode MS"/>
                    <a:cs typeface="+mn-cs"/>
                  </a:endParaRPr>
                </a:p>
              </p:txBody>
            </p:sp>
            <p:sp>
              <p:nvSpPr>
                <p:cNvPr id="16" name="Chord 15">
                  <a:extLst>
                    <a:ext uri="{FF2B5EF4-FFF2-40B4-BE49-F238E27FC236}">
                      <a16:creationId xmlns:a16="http://schemas.microsoft.com/office/drawing/2014/main" id="{2CA869CF-1116-4AA7-AFA8-5AE3CF71E657}"/>
                    </a:ext>
                  </a:extLst>
                </p:cNvPr>
                <p:cNvSpPr/>
                <p:nvPr/>
              </p:nvSpPr>
              <p:spPr>
                <a:xfrm>
                  <a:off x="3766973" y="4535109"/>
                  <a:ext cx="492925" cy="492925"/>
                </a:xfrm>
                <a:prstGeom prst="chord">
                  <a:avLst>
                    <a:gd name="adj1" fmla="val 21471232"/>
                    <a:gd name="adj2" fmla="val 10878117"/>
                  </a:avLst>
                </a:prstGeom>
                <a:solidFill>
                  <a:srgbClr val="44546A">
                    <a:lumMod val="50000"/>
                    <a:alpha val="7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ysClr val="window" lastClr="FFFFFF"/>
                    </a:solidFill>
                    <a:effectLst/>
                    <a:uLnTx/>
                    <a:uFillTx/>
                    <a:latin typeface="Arial"/>
                    <a:ea typeface="Arial Unicode MS"/>
                    <a:cs typeface="+mn-cs"/>
                  </a:endParaRPr>
                </a:p>
              </p:txBody>
            </p:sp>
          </p:grpSp>
          <p:sp>
            <p:nvSpPr>
              <p:cNvPr id="13" name="Freeform 18">
                <a:extLst>
                  <a:ext uri="{FF2B5EF4-FFF2-40B4-BE49-F238E27FC236}">
                    <a16:creationId xmlns:a16="http://schemas.microsoft.com/office/drawing/2014/main" id="{76F21DF1-89EE-448C-A871-3F00F77B2C59}"/>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rgbClr val="2781AB"/>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ysClr val="windowText" lastClr="000000"/>
                  </a:solidFill>
                  <a:effectLst/>
                  <a:uLnTx/>
                  <a:uFillTx/>
                  <a:latin typeface="Arial"/>
                  <a:ea typeface="Arial Unicode MS"/>
                  <a:cs typeface="+mn-cs"/>
                </a:endParaRPr>
              </a:p>
            </p:txBody>
          </p:sp>
        </p:grpSp>
        <p:grpSp>
          <p:nvGrpSpPr>
            <p:cNvPr id="8" name="Graphic 33">
              <a:extLst>
                <a:ext uri="{FF2B5EF4-FFF2-40B4-BE49-F238E27FC236}">
                  <a16:creationId xmlns:a16="http://schemas.microsoft.com/office/drawing/2014/main" id="{8CF4FFF2-13FF-42AA-8043-4D142EF034AA}"/>
                </a:ext>
              </a:extLst>
            </p:cNvPr>
            <p:cNvGrpSpPr/>
            <p:nvPr/>
          </p:nvGrpSpPr>
          <p:grpSpPr>
            <a:xfrm>
              <a:off x="5298919" y="2850396"/>
              <a:ext cx="1376685" cy="1270601"/>
              <a:chOff x="7417766" y="2396187"/>
              <a:chExt cx="1787468" cy="1649730"/>
            </a:xfrm>
            <a:solidFill>
              <a:srgbClr val="EDBE44"/>
            </a:solidFill>
          </p:grpSpPr>
          <p:sp>
            <p:nvSpPr>
              <p:cNvPr id="9" name="Freeform: Shape 8">
                <a:extLst>
                  <a:ext uri="{FF2B5EF4-FFF2-40B4-BE49-F238E27FC236}">
                    <a16:creationId xmlns:a16="http://schemas.microsoft.com/office/drawing/2014/main" id="{DBB5D356-D85F-4188-8B9A-D7ED6F095902}"/>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solidFill>
                <a:srgbClr val="634E85"/>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sp>
            <p:nvSpPr>
              <p:cNvPr id="10" name="Freeform: Shape 9">
                <a:extLst>
                  <a:ext uri="{FF2B5EF4-FFF2-40B4-BE49-F238E27FC236}">
                    <a16:creationId xmlns:a16="http://schemas.microsoft.com/office/drawing/2014/main" id="{DBC89710-CE4D-43D4-90E0-404FB55A5416}"/>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Arial Unicode MS"/>
                  <a:cs typeface="+mn-cs"/>
                </a:endParaRPr>
              </a:p>
            </p:txBody>
          </p:sp>
        </p:grpSp>
      </p:grpSp>
      <p:sp>
        <p:nvSpPr>
          <p:cNvPr id="18" name="TextBox 17">
            <a:extLst>
              <a:ext uri="{FF2B5EF4-FFF2-40B4-BE49-F238E27FC236}">
                <a16:creationId xmlns:a16="http://schemas.microsoft.com/office/drawing/2014/main" id="{025AE311-DAD3-43B9-1299-C721A872F9BB}"/>
              </a:ext>
            </a:extLst>
          </p:cNvPr>
          <p:cNvSpPr txBox="1"/>
          <p:nvPr/>
        </p:nvSpPr>
        <p:spPr>
          <a:xfrm>
            <a:off x="7699828" y="2830917"/>
            <a:ext cx="4229547" cy="3416320"/>
          </a:xfrm>
          <a:prstGeom prst="rect">
            <a:avLst/>
          </a:prstGeom>
          <a:noFill/>
        </p:spPr>
        <p:txBody>
          <a:bodyPr wrap="square" lIns="0" rIns="0" rtlCol="0" anchor="ctr">
            <a:spAutoFit/>
          </a:bodyPr>
          <a:lstStyle/>
          <a:p>
            <a:pPr marR="0" algn="justLow" rtl="1"/>
            <a:r>
              <a:rPr lang="ar-SA" sz="2400" b="1" dirty="0">
                <a:solidFill>
                  <a:srgbClr val="634E85"/>
                </a:solidFill>
                <a:latin typeface="29LT Zarid Serif Rg" panose="00000100000000000000" pitchFamily="2" charset="-78"/>
                <a:ea typeface="Arial" panose="020B0604020202020204" pitchFamily="34" charset="0"/>
                <a:cs typeface="29LT Zarid Serif Rg" panose="00000100000000000000" pitchFamily="2" charset="-78"/>
              </a:rPr>
              <a:t>تشير الدراسات الحديثة إلى وجود علاقة إرتباطية سلبية دالة إحصائياً بين إدمان الألعاب الإلكترونية وصورة الذات لدى المراهقين، حيث أن زيادة الانغماس في الألعاب الإلكترونية ترتبط بإنخفاض تقدير الذات، إذ يميل المستخدمون إلى الهروب نحو العالم الافتراضي بحثًا عن إحساس بالإنجاز الوهمي، الأمر الذي يؤدي بدوره إلى تراجع مستوى الرضا عن الحياة الواقعية وارتفاع معدلات القلق الاجتماعي.</a:t>
            </a:r>
          </a:p>
        </p:txBody>
      </p:sp>
      <p:sp>
        <p:nvSpPr>
          <p:cNvPr id="19" name="TextBox 18">
            <a:extLst>
              <a:ext uri="{FF2B5EF4-FFF2-40B4-BE49-F238E27FC236}">
                <a16:creationId xmlns:a16="http://schemas.microsoft.com/office/drawing/2014/main" id="{D2679B40-9BDB-AC40-EA52-10B9A420B63D}"/>
              </a:ext>
            </a:extLst>
          </p:cNvPr>
          <p:cNvSpPr txBox="1"/>
          <p:nvPr/>
        </p:nvSpPr>
        <p:spPr>
          <a:xfrm>
            <a:off x="362746" y="1214492"/>
            <a:ext cx="4129425" cy="3046988"/>
          </a:xfrm>
          <a:prstGeom prst="rect">
            <a:avLst/>
          </a:prstGeom>
          <a:noFill/>
        </p:spPr>
        <p:txBody>
          <a:bodyPr wrap="square" lIns="0" rIns="0" rtlCol="0" anchor="ctr">
            <a:spAutoFit/>
          </a:bodyPr>
          <a:lstStyle/>
          <a:p>
            <a:pPr marR="0" algn="justLow" rtl="1"/>
            <a:r>
              <a:rPr lang="ar-SA" sz="2400" b="1" dirty="0">
                <a:solidFill>
                  <a:srgbClr val="634E85"/>
                </a:solidFill>
                <a:latin typeface="29LT Zarid Serif Rg" panose="00000100000000000000" pitchFamily="2" charset="-78"/>
                <a:ea typeface="Arial" panose="020B0604020202020204" pitchFamily="34" charset="0"/>
                <a:cs typeface="29LT Zarid Serif Rg" panose="00000100000000000000" pitchFamily="2" charset="-78"/>
              </a:rPr>
              <a:t>أظهرت النتائج أن 59% من الطلاب يعانون من أعراض انسحابيه مثل الاكتئاب أو العصبية عند التوقف عن اللعب، مما يعكس درجة الاعتماد النفسي المرتفعة على هذه الألعاب. كما أوضحت البيانات أن 39% من المستخدمين يفشلون في التحكم في مدة استخدامهم للألعاب أو تقليلها، وهو ما يشير إلى فقدان السيطرة كأحد أبرز مؤشرات الإدمان.</a:t>
            </a:r>
          </a:p>
        </p:txBody>
      </p:sp>
    </p:spTree>
    <p:extLst>
      <p:ext uri="{BB962C8B-B14F-4D97-AF65-F5344CB8AC3E}">
        <p14:creationId xmlns:p14="http://schemas.microsoft.com/office/powerpoint/2010/main" val="219315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ED1F-2910-E8BC-8D51-EED2EBF3FD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9AEC2A-AE00-02A8-D5F0-7F032AA01387}"/>
              </a:ext>
            </a:extLst>
          </p:cNvPr>
          <p:cNvSpPr txBox="1"/>
          <p:nvPr/>
        </p:nvSpPr>
        <p:spPr>
          <a:xfrm>
            <a:off x="646545" y="773762"/>
            <a:ext cx="11037455" cy="523220"/>
          </a:xfrm>
          <a:prstGeom prst="rect">
            <a:avLst/>
          </a:prstGeom>
          <a:noFill/>
        </p:spPr>
        <p:txBody>
          <a:bodyPr wrap="square">
            <a:spAutoFit/>
          </a:bodyPr>
          <a:lstStyle/>
          <a:p>
            <a:pPr marL="0" marR="0" algn="r" rtl="1">
              <a:buNone/>
            </a:pPr>
            <a:r>
              <a:rPr lang="ar-SA"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rPr>
              <a:t>رابعاً: التأثيرات السلوكية والعدوانية</a:t>
            </a:r>
            <a:endParaRPr lang="ar-EG" sz="2800" dirty="0">
              <a:solidFill>
                <a:schemeClr val="bg2">
                  <a:lumMod val="25000"/>
                </a:schemeClr>
              </a:solidFill>
              <a:effectLst/>
              <a:latin typeface="Hacen Samra" panose="02000000000000000000" pitchFamily="2" charset="-78"/>
              <a:ea typeface="Arial" panose="020B0604020202020204" pitchFamily="34" charset="0"/>
              <a:cs typeface="Hacen Samra" panose="02000000000000000000" pitchFamily="2" charset="-78"/>
            </a:endParaRPr>
          </a:p>
        </p:txBody>
      </p:sp>
      <p:grpSp>
        <p:nvGrpSpPr>
          <p:cNvPr id="190" name="Group 189">
            <a:extLst>
              <a:ext uri="{FF2B5EF4-FFF2-40B4-BE49-F238E27FC236}">
                <a16:creationId xmlns:a16="http://schemas.microsoft.com/office/drawing/2014/main" id="{7D9338E6-D00A-2DD0-3A79-515CE1B0B0F8}"/>
              </a:ext>
            </a:extLst>
          </p:cNvPr>
          <p:cNvGrpSpPr/>
          <p:nvPr/>
        </p:nvGrpSpPr>
        <p:grpSpPr>
          <a:xfrm>
            <a:off x="1061449" y="1829296"/>
            <a:ext cx="1357103" cy="1349563"/>
            <a:chOff x="5436435" y="3296996"/>
            <a:chExt cx="1357103" cy="1349563"/>
          </a:xfrm>
          <a:solidFill>
            <a:schemeClr val="accent1">
              <a:lumMod val="75000"/>
            </a:schemeClr>
          </a:solidFill>
        </p:grpSpPr>
        <p:sp>
          <p:nvSpPr>
            <p:cNvPr id="161" name="Rounded Rectangle 32">
              <a:extLst>
                <a:ext uri="{FF2B5EF4-FFF2-40B4-BE49-F238E27FC236}">
                  <a16:creationId xmlns:a16="http://schemas.microsoft.com/office/drawing/2014/main" id="{907E2EE7-62E9-086E-A4F4-CE635D5F2794}"/>
                </a:ext>
              </a:extLst>
            </p:cNvPr>
            <p:cNvSpPr/>
            <p:nvPr/>
          </p:nvSpPr>
          <p:spPr>
            <a:xfrm>
              <a:off x="5980976" y="3837767"/>
              <a:ext cx="268020" cy="2680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62" name="Freeform: Shape 6">
              <a:extLst>
                <a:ext uri="{FF2B5EF4-FFF2-40B4-BE49-F238E27FC236}">
                  <a16:creationId xmlns:a16="http://schemas.microsoft.com/office/drawing/2014/main" id="{FF978959-65AA-1AC7-3E7E-227AF8CB6BDA}"/>
                </a:ext>
              </a:extLst>
            </p:cNvPr>
            <p:cNvSpPr/>
            <p:nvPr/>
          </p:nvSpPr>
          <p:spPr>
            <a:xfrm>
              <a:off x="5436435"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9" name="Group 188">
            <a:extLst>
              <a:ext uri="{FF2B5EF4-FFF2-40B4-BE49-F238E27FC236}">
                <a16:creationId xmlns:a16="http://schemas.microsoft.com/office/drawing/2014/main" id="{9F324EAE-D304-C47F-A9F2-5142226FD68E}"/>
              </a:ext>
            </a:extLst>
          </p:cNvPr>
          <p:cNvGrpSpPr/>
          <p:nvPr/>
        </p:nvGrpSpPr>
        <p:grpSpPr>
          <a:xfrm>
            <a:off x="7168786" y="1829295"/>
            <a:ext cx="1357103" cy="1349563"/>
            <a:chOff x="7535672" y="3296996"/>
            <a:chExt cx="1357103" cy="1349563"/>
          </a:xfrm>
          <a:solidFill>
            <a:schemeClr val="tx2">
              <a:lumMod val="75000"/>
            </a:schemeClr>
          </a:solidFill>
        </p:grpSpPr>
        <p:sp>
          <p:nvSpPr>
            <p:cNvPr id="163" name="Frame 17">
              <a:extLst>
                <a:ext uri="{FF2B5EF4-FFF2-40B4-BE49-F238E27FC236}">
                  <a16:creationId xmlns:a16="http://schemas.microsoft.com/office/drawing/2014/main" id="{6993A015-04EC-224D-A34C-D5AA7A278FDC}"/>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64" name="Freeform: Shape 7">
              <a:extLst>
                <a:ext uri="{FF2B5EF4-FFF2-40B4-BE49-F238E27FC236}">
                  <a16:creationId xmlns:a16="http://schemas.microsoft.com/office/drawing/2014/main" id="{1101B746-EB0B-543A-3880-A17264B5F5CF}"/>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8" name="Group 187">
            <a:extLst>
              <a:ext uri="{FF2B5EF4-FFF2-40B4-BE49-F238E27FC236}">
                <a16:creationId xmlns:a16="http://schemas.microsoft.com/office/drawing/2014/main" id="{439A5299-D3A8-729D-C3F8-0DFDA216175A}"/>
              </a:ext>
            </a:extLst>
          </p:cNvPr>
          <p:cNvGrpSpPr/>
          <p:nvPr/>
        </p:nvGrpSpPr>
        <p:grpSpPr>
          <a:xfrm>
            <a:off x="10124431" y="1829297"/>
            <a:ext cx="1357103" cy="1349563"/>
            <a:chOff x="9634908" y="3296996"/>
            <a:chExt cx="1357103" cy="1349563"/>
          </a:xfrm>
          <a:solidFill>
            <a:schemeClr val="accent2">
              <a:lumMod val="75000"/>
            </a:schemeClr>
          </a:solidFill>
        </p:grpSpPr>
        <p:sp>
          <p:nvSpPr>
            <p:cNvPr id="165" name="Freeform: Shape 28">
              <a:extLst>
                <a:ext uri="{FF2B5EF4-FFF2-40B4-BE49-F238E27FC236}">
                  <a16:creationId xmlns:a16="http://schemas.microsoft.com/office/drawing/2014/main" id="{E223C984-6E9E-EEDD-705C-E7A8D77D748F}"/>
                </a:ext>
              </a:extLst>
            </p:cNvPr>
            <p:cNvSpPr/>
            <p:nvPr/>
          </p:nvSpPr>
          <p:spPr>
            <a:xfrm>
              <a:off x="9634908"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166" name="Round Same Side Corner Rectangle 11">
              <a:extLst>
                <a:ext uri="{FF2B5EF4-FFF2-40B4-BE49-F238E27FC236}">
                  <a16:creationId xmlns:a16="http://schemas.microsoft.com/office/drawing/2014/main" id="{5AEFF381-B578-CC0A-62C1-552C95B5FF42}"/>
                </a:ext>
              </a:extLst>
            </p:cNvPr>
            <p:cNvSpPr>
              <a:spLocks noChangeAspect="1"/>
            </p:cNvSpPr>
            <p:nvPr/>
          </p:nvSpPr>
          <p:spPr>
            <a:xfrm rot="9900000">
              <a:off x="10154221" y="3836535"/>
              <a:ext cx="318476" cy="27048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91" name="TextBox 190">
            <a:extLst>
              <a:ext uri="{FF2B5EF4-FFF2-40B4-BE49-F238E27FC236}">
                <a16:creationId xmlns:a16="http://schemas.microsoft.com/office/drawing/2014/main" id="{9C9FC560-E2AC-8C77-DE96-6043540CD49E}"/>
              </a:ext>
            </a:extLst>
          </p:cNvPr>
          <p:cNvSpPr txBox="1"/>
          <p:nvPr/>
        </p:nvSpPr>
        <p:spPr>
          <a:xfrm>
            <a:off x="9634903" y="3395182"/>
            <a:ext cx="2287787" cy="286232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تشير النتائج إلى وجود ارتباط وثيق بين التعرض المستمر للألعاب الإلكترونية ذات المحتوى العنيف وبين تنامي السلوك العدواني لدى الأطفال، حيث تمثل هذه الألعاب بيئة إفتراضية تعزز مفاهيم القوة والصراع كوسيلة لتحقيق النجاح أو الفوز. </a:t>
            </a:r>
          </a:p>
        </p:txBody>
      </p:sp>
      <p:sp>
        <p:nvSpPr>
          <p:cNvPr id="192" name="TextBox 191">
            <a:extLst>
              <a:ext uri="{FF2B5EF4-FFF2-40B4-BE49-F238E27FC236}">
                <a16:creationId xmlns:a16="http://schemas.microsoft.com/office/drawing/2014/main" id="{D0B19F6B-F225-2D81-5067-1125714F6BAC}"/>
              </a:ext>
            </a:extLst>
          </p:cNvPr>
          <p:cNvSpPr txBox="1"/>
          <p:nvPr/>
        </p:nvSpPr>
        <p:spPr>
          <a:xfrm>
            <a:off x="6659412" y="3395184"/>
            <a:ext cx="2375853" cy="286232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أظهرت البيانات أن %50 من الأطفال يشعرون بالقوة والشجاعة الوهمية أثناء ممارسة هذه الألعاب، وهو ما يدفعهم إلى تقمص أدوار الشخصيات القتالية ومحاولة محاكاة سلوكياتها في الواقع، خاصة في ظل عدم إكتمال النضج النفسي والإدراكي لديهم.</a:t>
            </a:r>
          </a:p>
        </p:txBody>
      </p:sp>
      <p:sp>
        <p:nvSpPr>
          <p:cNvPr id="193" name="TextBox 192">
            <a:extLst>
              <a:ext uri="{FF2B5EF4-FFF2-40B4-BE49-F238E27FC236}">
                <a16:creationId xmlns:a16="http://schemas.microsoft.com/office/drawing/2014/main" id="{935F8BEC-E8A8-A793-3FFF-031601E4B86C}"/>
              </a:ext>
            </a:extLst>
          </p:cNvPr>
          <p:cNvSpPr txBox="1"/>
          <p:nvPr/>
        </p:nvSpPr>
        <p:spPr>
          <a:xfrm>
            <a:off x="552074" y="3507922"/>
            <a:ext cx="2338908" cy="1754326"/>
          </a:xfrm>
          <a:prstGeom prst="rect">
            <a:avLst/>
          </a:prstGeom>
          <a:noFill/>
        </p:spPr>
        <p:txBody>
          <a:bodyPr wrap="square" lIns="0" rIns="0" rtlCol="0" anchor="ctr">
            <a:spAutoFit/>
          </a:bodyPr>
          <a:lstStyle/>
          <a:p>
            <a:pPr marR="0" algn="justLow" rtl="1"/>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أكدت الدراسات أن التكرار المستمر لمثل هذه المشاهد يقلل من حساسية الطفل تجاه العنف، ويضعف إستجابته الإنفعالية تجاه الألم أو الأذى الذي قد يلحق بالآخرين.</a:t>
            </a:r>
          </a:p>
        </p:txBody>
      </p:sp>
      <p:grpSp>
        <p:nvGrpSpPr>
          <p:cNvPr id="2" name="Group 1">
            <a:extLst>
              <a:ext uri="{FF2B5EF4-FFF2-40B4-BE49-F238E27FC236}">
                <a16:creationId xmlns:a16="http://schemas.microsoft.com/office/drawing/2014/main" id="{7B552A2C-F21D-8CFB-43F6-212A63984441}"/>
              </a:ext>
            </a:extLst>
          </p:cNvPr>
          <p:cNvGrpSpPr/>
          <p:nvPr/>
        </p:nvGrpSpPr>
        <p:grpSpPr>
          <a:xfrm>
            <a:off x="4059708" y="1829295"/>
            <a:ext cx="1357103" cy="1349563"/>
            <a:chOff x="7535672" y="3296996"/>
            <a:chExt cx="1357103" cy="1349563"/>
          </a:xfrm>
          <a:solidFill>
            <a:schemeClr val="accent6">
              <a:lumMod val="75000"/>
            </a:schemeClr>
          </a:solidFill>
        </p:grpSpPr>
        <p:sp>
          <p:nvSpPr>
            <p:cNvPr id="4" name="Frame 17">
              <a:extLst>
                <a:ext uri="{FF2B5EF4-FFF2-40B4-BE49-F238E27FC236}">
                  <a16:creationId xmlns:a16="http://schemas.microsoft.com/office/drawing/2014/main" id="{36A2F298-FE8F-C834-7D6B-A2B918DCC4BF}"/>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Freeform: Shape 7">
              <a:extLst>
                <a:ext uri="{FF2B5EF4-FFF2-40B4-BE49-F238E27FC236}">
                  <a16:creationId xmlns:a16="http://schemas.microsoft.com/office/drawing/2014/main" id="{140CB375-A1C3-04A2-70D4-B1A8B69630C5}"/>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sp>
        <p:nvSpPr>
          <p:cNvPr id="6" name="TextBox 5">
            <a:extLst>
              <a:ext uri="{FF2B5EF4-FFF2-40B4-BE49-F238E27FC236}">
                <a16:creationId xmlns:a16="http://schemas.microsoft.com/office/drawing/2014/main" id="{AA29D758-80ED-4BAA-A555-34294BFDEA95}"/>
              </a:ext>
            </a:extLst>
          </p:cNvPr>
          <p:cNvSpPr txBox="1"/>
          <p:nvPr/>
        </p:nvSpPr>
        <p:spPr>
          <a:xfrm>
            <a:off x="3587270" y="3469075"/>
            <a:ext cx="2375853" cy="286232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يتعرض نحو %54 من الأطفال بشكل متكرر لمشاهد العنف والقتل والإشتباكات داخل الألعاب، وهو ما يؤدي إلى ما يُعرف بظاهرة "التطبيع مع العنف"، أي إعتياد الطفل على هذه السلوكيات وإعتبارها أمراً طبيعياً أو مقبولاً في التعامل اليومي.</a:t>
            </a:r>
          </a:p>
        </p:txBody>
      </p:sp>
    </p:spTree>
    <p:extLst>
      <p:ext uri="{BB962C8B-B14F-4D97-AF65-F5344CB8AC3E}">
        <p14:creationId xmlns:p14="http://schemas.microsoft.com/office/powerpoint/2010/main" val="56754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14E7-D656-DC89-0857-A084C01D8203}"/>
            </a:ext>
          </a:extLst>
        </p:cNvPr>
        <p:cNvGrpSpPr/>
        <p:nvPr/>
      </p:nvGrpSpPr>
      <p:grpSpPr>
        <a:xfrm>
          <a:off x="0" y="0"/>
          <a:ext cx="0" cy="0"/>
          <a:chOff x="0" y="0"/>
          <a:chExt cx="0" cy="0"/>
        </a:xfrm>
      </p:grpSpPr>
      <p:grpSp>
        <p:nvGrpSpPr>
          <p:cNvPr id="190" name="Group 189">
            <a:extLst>
              <a:ext uri="{FF2B5EF4-FFF2-40B4-BE49-F238E27FC236}">
                <a16:creationId xmlns:a16="http://schemas.microsoft.com/office/drawing/2014/main" id="{F9113BBA-5F49-3718-7C84-B2409E88FA5B}"/>
              </a:ext>
            </a:extLst>
          </p:cNvPr>
          <p:cNvGrpSpPr/>
          <p:nvPr/>
        </p:nvGrpSpPr>
        <p:grpSpPr>
          <a:xfrm>
            <a:off x="1035603" y="956610"/>
            <a:ext cx="1357103" cy="1349563"/>
            <a:chOff x="5436435" y="3296996"/>
            <a:chExt cx="1357103" cy="1349563"/>
          </a:xfrm>
          <a:solidFill>
            <a:schemeClr val="accent3">
              <a:lumMod val="75000"/>
            </a:schemeClr>
          </a:solidFill>
        </p:grpSpPr>
        <p:sp>
          <p:nvSpPr>
            <p:cNvPr id="161" name="Rounded Rectangle 32">
              <a:extLst>
                <a:ext uri="{FF2B5EF4-FFF2-40B4-BE49-F238E27FC236}">
                  <a16:creationId xmlns:a16="http://schemas.microsoft.com/office/drawing/2014/main" id="{96A7D028-F34F-DE7E-438C-57967E0804F7}"/>
                </a:ext>
              </a:extLst>
            </p:cNvPr>
            <p:cNvSpPr/>
            <p:nvPr/>
          </p:nvSpPr>
          <p:spPr>
            <a:xfrm>
              <a:off x="5980976" y="3837767"/>
              <a:ext cx="268020" cy="2680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162" name="Freeform: Shape 6">
              <a:extLst>
                <a:ext uri="{FF2B5EF4-FFF2-40B4-BE49-F238E27FC236}">
                  <a16:creationId xmlns:a16="http://schemas.microsoft.com/office/drawing/2014/main" id="{28F6F13A-66A4-EF55-EFF5-6E861AB9EB1F}"/>
                </a:ext>
              </a:extLst>
            </p:cNvPr>
            <p:cNvSpPr/>
            <p:nvPr/>
          </p:nvSpPr>
          <p:spPr>
            <a:xfrm>
              <a:off x="5436435"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9" name="Group 188">
            <a:extLst>
              <a:ext uri="{FF2B5EF4-FFF2-40B4-BE49-F238E27FC236}">
                <a16:creationId xmlns:a16="http://schemas.microsoft.com/office/drawing/2014/main" id="{CE288636-D8BC-7B31-62C9-A0AB5281C377}"/>
              </a:ext>
            </a:extLst>
          </p:cNvPr>
          <p:cNvGrpSpPr/>
          <p:nvPr/>
        </p:nvGrpSpPr>
        <p:grpSpPr>
          <a:xfrm>
            <a:off x="7319651" y="956612"/>
            <a:ext cx="1357103" cy="1349563"/>
            <a:chOff x="7535672" y="3296996"/>
            <a:chExt cx="1357103" cy="1349563"/>
          </a:xfrm>
          <a:solidFill>
            <a:schemeClr val="accent5">
              <a:lumMod val="75000"/>
            </a:schemeClr>
          </a:solidFill>
        </p:grpSpPr>
        <p:sp>
          <p:nvSpPr>
            <p:cNvPr id="163" name="Frame 17">
              <a:extLst>
                <a:ext uri="{FF2B5EF4-FFF2-40B4-BE49-F238E27FC236}">
                  <a16:creationId xmlns:a16="http://schemas.microsoft.com/office/drawing/2014/main" id="{0F03D800-04B8-EA26-EE9A-E4D5DE737EBF}"/>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164" name="Freeform: Shape 7">
              <a:extLst>
                <a:ext uri="{FF2B5EF4-FFF2-40B4-BE49-F238E27FC236}">
                  <a16:creationId xmlns:a16="http://schemas.microsoft.com/office/drawing/2014/main" id="{FA4817D2-02EB-9C72-47C4-767C48202042}"/>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grpSp>
        <p:nvGrpSpPr>
          <p:cNvPr id="188" name="Group 187">
            <a:extLst>
              <a:ext uri="{FF2B5EF4-FFF2-40B4-BE49-F238E27FC236}">
                <a16:creationId xmlns:a16="http://schemas.microsoft.com/office/drawing/2014/main" id="{6C941106-9E7D-3386-4CD9-C3738E202EF7}"/>
              </a:ext>
            </a:extLst>
          </p:cNvPr>
          <p:cNvGrpSpPr/>
          <p:nvPr/>
        </p:nvGrpSpPr>
        <p:grpSpPr>
          <a:xfrm>
            <a:off x="9985993" y="956613"/>
            <a:ext cx="1357103" cy="1349563"/>
            <a:chOff x="9634908" y="3296996"/>
            <a:chExt cx="1357103" cy="1349563"/>
          </a:xfrm>
          <a:solidFill>
            <a:schemeClr val="accent6">
              <a:lumMod val="60000"/>
              <a:lumOff val="40000"/>
            </a:schemeClr>
          </a:solidFill>
        </p:grpSpPr>
        <p:sp>
          <p:nvSpPr>
            <p:cNvPr id="165" name="Freeform: Shape 28">
              <a:extLst>
                <a:ext uri="{FF2B5EF4-FFF2-40B4-BE49-F238E27FC236}">
                  <a16:creationId xmlns:a16="http://schemas.microsoft.com/office/drawing/2014/main" id="{E9CB24F9-AE11-B1B6-BC0A-4D04F1C783A8}"/>
                </a:ext>
              </a:extLst>
            </p:cNvPr>
            <p:cNvSpPr/>
            <p:nvPr/>
          </p:nvSpPr>
          <p:spPr>
            <a:xfrm>
              <a:off x="9634908"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166" name="Round Same Side Corner Rectangle 11">
              <a:extLst>
                <a:ext uri="{FF2B5EF4-FFF2-40B4-BE49-F238E27FC236}">
                  <a16:creationId xmlns:a16="http://schemas.microsoft.com/office/drawing/2014/main" id="{C4937D7B-C41E-A60B-BD2D-47E73A3A1123}"/>
                </a:ext>
              </a:extLst>
            </p:cNvPr>
            <p:cNvSpPr>
              <a:spLocks noChangeAspect="1"/>
            </p:cNvSpPr>
            <p:nvPr/>
          </p:nvSpPr>
          <p:spPr>
            <a:xfrm rot="9900000">
              <a:off x="10154221" y="3836535"/>
              <a:ext cx="318476" cy="27048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sp>
        <p:nvSpPr>
          <p:cNvPr id="191" name="TextBox 190">
            <a:extLst>
              <a:ext uri="{FF2B5EF4-FFF2-40B4-BE49-F238E27FC236}">
                <a16:creationId xmlns:a16="http://schemas.microsoft.com/office/drawing/2014/main" id="{3843B2D1-259A-9D7F-D9F2-60F8B1AEF139}"/>
              </a:ext>
            </a:extLst>
          </p:cNvPr>
          <p:cNvSpPr txBox="1"/>
          <p:nvPr/>
        </p:nvSpPr>
        <p:spPr>
          <a:xfrm>
            <a:off x="9765416" y="2423515"/>
            <a:ext cx="1798259" cy="3477875"/>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تلعب الألعاب الإلكترونية دوراً في إعادة تشكيل السلوكيات الإجتماعية للأطفال، حيث قد يتحول العنف من مجرد محتوى ترفيهي إلى نمط سلوكي مكتسب، يظهر في صورة تنمر، أو اندفاع، أو سلوكيات عدوانية داخل المدرسة أو الأسرة. </a:t>
            </a:r>
          </a:p>
        </p:txBody>
      </p:sp>
      <p:sp>
        <p:nvSpPr>
          <p:cNvPr id="192" name="TextBox 191">
            <a:extLst>
              <a:ext uri="{FF2B5EF4-FFF2-40B4-BE49-F238E27FC236}">
                <a16:creationId xmlns:a16="http://schemas.microsoft.com/office/drawing/2014/main" id="{9BBBC4D8-3496-CFEA-273E-5CAB09B2FD84}"/>
              </a:ext>
            </a:extLst>
          </p:cNvPr>
          <p:cNvSpPr txBox="1"/>
          <p:nvPr/>
        </p:nvSpPr>
        <p:spPr>
          <a:xfrm>
            <a:off x="6816438" y="2690231"/>
            <a:ext cx="2385689" cy="1938992"/>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تشير بعض الدراسات إلى أن المحتوى الرقمي، خاصة عند دمجه مع تأثير صناع المحتوى والمؤثرين، قد يعزز من تقليد السلوكيات العنيفة دون وعي نقدي كاف من الطفل.</a:t>
            </a:r>
          </a:p>
        </p:txBody>
      </p:sp>
      <p:sp>
        <p:nvSpPr>
          <p:cNvPr id="193" name="TextBox 192">
            <a:extLst>
              <a:ext uri="{FF2B5EF4-FFF2-40B4-BE49-F238E27FC236}">
                <a16:creationId xmlns:a16="http://schemas.microsoft.com/office/drawing/2014/main" id="{A811C54B-7065-FBF0-E344-F573882FEF0F}"/>
              </a:ext>
            </a:extLst>
          </p:cNvPr>
          <p:cNvSpPr txBox="1"/>
          <p:nvPr/>
        </p:nvSpPr>
        <p:spPr>
          <a:xfrm>
            <a:off x="628325" y="2690336"/>
            <a:ext cx="2309216" cy="1477328"/>
          </a:xfrm>
          <a:prstGeom prst="rect">
            <a:avLst/>
          </a:prstGeom>
          <a:noFill/>
        </p:spPr>
        <p:txBody>
          <a:bodyPr wrap="square" lIns="0" rIns="0" rtlCol="0" anchor="ctr">
            <a:spAutoFit/>
          </a:bodyPr>
          <a:lstStyle/>
          <a:p>
            <a:pPr marR="0" algn="justLow" rtl="1"/>
            <a:r>
              <a:rPr lang="ar-SA"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حذرت بعض الدراسات من أن إستمرار هذا النمط قد يؤدي إلى ترسيخ سلوكيات عدوانية طويلة المدى، خاصة في ظل غياب التوجيه الأسري والرقابة.</a:t>
            </a:r>
          </a:p>
        </p:txBody>
      </p:sp>
      <p:grpSp>
        <p:nvGrpSpPr>
          <p:cNvPr id="2" name="Group 1">
            <a:extLst>
              <a:ext uri="{FF2B5EF4-FFF2-40B4-BE49-F238E27FC236}">
                <a16:creationId xmlns:a16="http://schemas.microsoft.com/office/drawing/2014/main" id="{8AC5E6B3-5DC4-C7AC-BA3C-314ABAE5C761}"/>
              </a:ext>
            </a:extLst>
          </p:cNvPr>
          <p:cNvGrpSpPr/>
          <p:nvPr/>
        </p:nvGrpSpPr>
        <p:grpSpPr>
          <a:xfrm>
            <a:off x="4154539" y="956611"/>
            <a:ext cx="1357103" cy="1349563"/>
            <a:chOff x="7535672" y="3296996"/>
            <a:chExt cx="1357103" cy="1349563"/>
          </a:xfrm>
          <a:solidFill>
            <a:schemeClr val="accent4">
              <a:lumMod val="75000"/>
            </a:schemeClr>
          </a:solidFill>
        </p:grpSpPr>
        <p:sp>
          <p:nvSpPr>
            <p:cNvPr id="4" name="Frame 17">
              <a:extLst>
                <a:ext uri="{FF2B5EF4-FFF2-40B4-BE49-F238E27FC236}">
                  <a16:creationId xmlns:a16="http://schemas.microsoft.com/office/drawing/2014/main" id="{151691D4-0D8E-C388-C097-0197EC5E3BEC}"/>
                </a:ext>
              </a:extLst>
            </p:cNvPr>
            <p:cNvSpPr/>
            <p:nvPr/>
          </p:nvSpPr>
          <p:spPr>
            <a:xfrm>
              <a:off x="8070084" y="3827638"/>
              <a:ext cx="288279" cy="288279"/>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grp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Arial Unicode MS"/>
                <a:cs typeface="+mn-cs"/>
              </a:endParaRPr>
            </a:p>
          </p:txBody>
        </p:sp>
        <p:sp>
          <p:nvSpPr>
            <p:cNvPr id="5" name="Freeform: Shape 7">
              <a:extLst>
                <a:ext uri="{FF2B5EF4-FFF2-40B4-BE49-F238E27FC236}">
                  <a16:creationId xmlns:a16="http://schemas.microsoft.com/office/drawing/2014/main" id="{85BA69DA-A651-E9F3-2541-4B06F8C41BDA}"/>
                </a:ext>
              </a:extLst>
            </p:cNvPr>
            <p:cNvSpPr/>
            <p:nvPr/>
          </p:nvSpPr>
          <p:spPr>
            <a:xfrm>
              <a:off x="7535672" y="3296996"/>
              <a:ext cx="1357103" cy="1349563"/>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grpSp>
      <p:sp>
        <p:nvSpPr>
          <p:cNvPr id="6" name="TextBox 5">
            <a:extLst>
              <a:ext uri="{FF2B5EF4-FFF2-40B4-BE49-F238E27FC236}">
                <a16:creationId xmlns:a16="http://schemas.microsoft.com/office/drawing/2014/main" id="{77FDBA33-9CA4-6DBD-663B-D5A2F2D2FFBA}"/>
              </a:ext>
            </a:extLst>
          </p:cNvPr>
          <p:cNvSpPr txBox="1"/>
          <p:nvPr/>
        </p:nvSpPr>
        <p:spPr>
          <a:xfrm>
            <a:off x="3611422" y="2661854"/>
            <a:ext cx="2493816" cy="2554545"/>
          </a:xfrm>
          <a:prstGeom prst="rect">
            <a:avLst/>
          </a:prstGeom>
          <a:noFill/>
        </p:spPr>
        <p:txBody>
          <a:bodyPr wrap="square" lIns="0" rIns="0" rtlCol="0" anchor="ctr">
            <a:spAutoFit/>
          </a:bodyPr>
          <a:lstStyle/>
          <a:p>
            <a:pPr marR="0" algn="justLow" rtl="1"/>
            <a:r>
              <a:rPr lang="ar-SA" sz="2000" b="1" dirty="0">
                <a:solidFill>
                  <a:schemeClr val="bg2">
                    <a:lumMod val="25000"/>
                  </a:schemeClr>
                </a:solidFill>
                <a:latin typeface="29LT Zarid Serif Rg" panose="00000100000000000000" pitchFamily="2" charset="-78"/>
                <a:ea typeface="Arial" panose="020B0604020202020204" pitchFamily="34" charset="0"/>
                <a:cs typeface="29LT Zarid Serif Rg" panose="00000100000000000000" pitchFamily="2" charset="-78"/>
              </a:rPr>
              <a:t>التعرض المكثف لهذه الألعاب في مراحل عمرية مبكرة قد يؤثر على منظومة القيم والمعايير الأخلاقية لدى الطفل، حيث تتداخل الحدود بين الواقع والخيال، ويصبح العنف وسيلة مقبولة لتحقيق الأهداف أو حل النزاعات. </a:t>
            </a:r>
          </a:p>
        </p:txBody>
      </p:sp>
    </p:spTree>
    <p:extLst>
      <p:ext uri="{BB962C8B-B14F-4D97-AF65-F5344CB8AC3E}">
        <p14:creationId xmlns:p14="http://schemas.microsoft.com/office/powerpoint/2010/main" val="2481883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TotalTime>
  <Words>1964</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Hacen Samra</vt:lpstr>
      <vt:lpstr>29LT Zarid Serif Rg</vt: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osama Mahmoud</dc:creator>
  <cp:lastModifiedBy>pg</cp:lastModifiedBy>
  <cp:revision>78</cp:revision>
  <dcterms:created xsi:type="dcterms:W3CDTF">2026-04-14T21:46:31Z</dcterms:created>
  <dcterms:modified xsi:type="dcterms:W3CDTF">2026-04-22T08:07:28Z</dcterms:modified>
</cp:coreProperties>
</file>